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2"/>
  </p:notesMasterIdLst>
  <p:handoutMasterIdLst>
    <p:handoutMasterId r:id="rId73"/>
  </p:handoutMasterIdLst>
  <p:sldIdLst>
    <p:sldId id="256" r:id="rId2"/>
    <p:sldId id="354" r:id="rId3"/>
    <p:sldId id="257" r:id="rId4"/>
    <p:sldId id="259" r:id="rId5"/>
    <p:sldId id="260" r:id="rId6"/>
    <p:sldId id="298" r:id="rId7"/>
    <p:sldId id="299" r:id="rId8"/>
    <p:sldId id="356" r:id="rId9"/>
    <p:sldId id="261" r:id="rId10"/>
    <p:sldId id="301" r:id="rId11"/>
    <p:sldId id="262" r:id="rId12"/>
    <p:sldId id="302" r:id="rId13"/>
    <p:sldId id="303" r:id="rId14"/>
    <p:sldId id="304" r:id="rId15"/>
    <p:sldId id="263" r:id="rId16"/>
    <p:sldId id="264" r:id="rId17"/>
    <p:sldId id="265" r:id="rId18"/>
    <p:sldId id="266" r:id="rId19"/>
    <p:sldId id="357" r:id="rId20"/>
    <p:sldId id="358" r:id="rId21"/>
    <p:sldId id="359" r:id="rId22"/>
    <p:sldId id="308" r:id="rId23"/>
    <p:sldId id="360" r:id="rId24"/>
    <p:sldId id="310" r:id="rId25"/>
    <p:sldId id="267" r:id="rId26"/>
    <p:sldId id="268" r:id="rId27"/>
    <p:sldId id="312" r:id="rId28"/>
    <p:sldId id="269" r:id="rId29"/>
    <p:sldId id="270" r:id="rId30"/>
    <p:sldId id="271" r:id="rId31"/>
    <p:sldId id="313" r:id="rId32"/>
    <p:sldId id="361" r:id="rId33"/>
    <p:sldId id="362" r:id="rId34"/>
    <p:sldId id="363" r:id="rId35"/>
    <p:sldId id="272" r:id="rId36"/>
    <p:sldId id="275" r:id="rId37"/>
    <p:sldId id="364" r:id="rId38"/>
    <p:sldId id="277" r:id="rId39"/>
    <p:sldId id="366" r:id="rId40"/>
    <p:sldId id="367" r:id="rId41"/>
    <p:sldId id="368" r:id="rId42"/>
    <p:sldId id="278" r:id="rId43"/>
    <p:sldId id="392" r:id="rId44"/>
    <p:sldId id="369" r:id="rId45"/>
    <p:sldId id="393" r:id="rId46"/>
    <p:sldId id="282" r:id="rId47"/>
    <p:sldId id="284" r:id="rId48"/>
    <p:sldId id="374" r:id="rId49"/>
    <p:sldId id="375" r:id="rId50"/>
    <p:sldId id="376" r:id="rId51"/>
    <p:sldId id="286" r:id="rId52"/>
    <p:sldId id="287" r:id="rId53"/>
    <p:sldId id="379" r:id="rId54"/>
    <p:sldId id="337" r:id="rId55"/>
    <p:sldId id="288" r:id="rId56"/>
    <p:sldId id="289" r:id="rId57"/>
    <p:sldId id="290" r:id="rId58"/>
    <p:sldId id="339" r:id="rId59"/>
    <p:sldId id="380" r:id="rId60"/>
    <p:sldId id="381" r:id="rId61"/>
    <p:sldId id="382" r:id="rId62"/>
    <p:sldId id="291" r:id="rId63"/>
    <p:sldId id="383" r:id="rId64"/>
    <p:sldId id="384" r:id="rId65"/>
    <p:sldId id="292" r:id="rId66"/>
    <p:sldId id="293" r:id="rId67"/>
    <p:sldId id="294" r:id="rId68"/>
    <p:sldId id="386" r:id="rId69"/>
    <p:sldId id="394" r:id="rId70"/>
    <p:sldId id="396" r:id="rId7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009"/>
  </p:normalViewPr>
  <p:slideViewPr>
    <p:cSldViewPr>
      <p:cViewPr varScale="1">
        <p:scale>
          <a:sx n="115" d="100"/>
          <a:sy n="115" d="100"/>
        </p:scale>
        <p:origin x="20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cs typeface="Arial" pitchFamily="34" charset="0"/>
              </a:defRPr>
            </a:lvl1pPr>
          </a:lstStyle>
          <a:p>
            <a:pPr>
              <a:defRPr/>
            </a:pPr>
            <a:endParaRPr lang="zh-CN" altLang="zh-CN"/>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cs typeface="Arial" pitchFamily="34" charset="0"/>
              </a:defRPr>
            </a:lvl1pPr>
          </a:lstStyle>
          <a:p>
            <a:pPr>
              <a:defRPr/>
            </a:pPr>
            <a:fld id="{A5062508-9A9C-41D7-84E4-11FB31D43BB7}" type="datetimeFigureOut">
              <a:rPr lang="en-US" altLang="zh-CN"/>
              <a:pPr>
                <a:defRPr/>
              </a:pPr>
              <a:t>2/19/20</a:t>
            </a:fld>
            <a:endParaRPr lang="en-US" altLang="zh-CN"/>
          </a:p>
        </p:txBody>
      </p:sp>
      <p:sp>
        <p:nvSpPr>
          <p:cNvPr id="4" name="Footer Placeholder 3"/>
          <p:cNvSpPr>
            <a:spLocks noGrp="1"/>
          </p:cNvSpPr>
          <p:nvPr>
            <p:ph type="ftr" sz="quarter" idx="2"/>
          </p:nvPr>
        </p:nvSpPr>
        <p:spPr>
          <a:xfrm>
            <a:off x="0" y="8829675"/>
            <a:ext cx="3038475" cy="465138"/>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cs typeface="Arial" pitchFamily="34" charset="0"/>
              </a:defRPr>
            </a:lvl1pPr>
          </a:lstStyle>
          <a:p>
            <a:pPr>
              <a:defRPr/>
            </a:pPr>
            <a:endParaRPr lang="zh-CN" altLang="zh-CN"/>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cs typeface="Arial" pitchFamily="34" charset="0"/>
              </a:defRPr>
            </a:lvl1pPr>
          </a:lstStyle>
          <a:p>
            <a:pPr>
              <a:defRPr/>
            </a:pPr>
            <a:fld id="{1A6F48AF-410C-480A-B8BC-93DF0F68D6EF}" type="slidenum">
              <a:rPr lang="en-US" altLang="zh-CN"/>
              <a:pPr>
                <a:defRPr/>
              </a:pPr>
              <a:t>‹#›</a:t>
            </a:fld>
            <a:endParaRPr lang="en-US" altLang="zh-CN"/>
          </a:p>
        </p:txBody>
      </p:sp>
    </p:spTree>
    <p:extLst>
      <p:ext uri="{BB962C8B-B14F-4D97-AF65-F5344CB8AC3E}">
        <p14:creationId xmlns:p14="http://schemas.microsoft.com/office/powerpoint/2010/main" val="2164717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wrap="square" lIns="93177" tIns="46589" rIns="93177" bIns="46589" numCol="1" anchor="t" anchorCtr="0" compatLnSpc="1">
            <a:prstTxWarp prst="textNoShape">
              <a:avLst/>
            </a:prstTxWarp>
          </a:bodyPr>
          <a:lstStyle>
            <a:lvl1pPr>
              <a:defRPr sz="1200">
                <a:latin typeface="Calibri" pitchFamily="34" charset="0"/>
                <a:cs typeface="Arial" pitchFamily="34" charset="0"/>
              </a:defRPr>
            </a:lvl1pPr>
          </a:lstStyle>
          <a:p>
            <a:pPr>
              <a:defRPr/>
            </a:pPr>
            <a:endParaRPr lang="zh-CN" altLang="zh-CN"/>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itchFamily="34" charset="0"/>
                <a:cs typeface="Arial" pitchFamily="34" charset="0"/>
              </a:defRPr>
            </a:lvl1pPr>
          </a:lstStyle>
          <a:p>
            <a:pPr>
              <a:defRPr/>
            </a:pPr>
            <a:fld id="{1CED87A3-165D-48F6-BE97-2B00924E8C9E}" type="datetimeFigureOut">
              <a:rPr lang="en-US" altLang="zh-CN"/>
              <a:pPr>
                <a:defRPr/>
              </a:pPr>
              <a:t>2/19/20</a:t>
            </a:fld>
            <a:endParaRPr lang="en-US" altLang="zh-CN"/>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wrap="square" lIns="93177" tIns="46589" rIns="93177" bIns="46589" numCol="1" anchor="b" anchorCtr="0" compatLnSpc="1">
            <a:prstTxWarp prst="textNoShape">
              <a:avLst/>
            </a:prstTxWarp>
          </a:bodyPr>
          <a:lstStyle>
            <a:lvl1pPr>
              <a:defRPr sz="1200">
                <a:latin typeface="Calibri" pitchFamily="34" charset="0"/>
                <a:cs typeface="Arial" pitchFamily="34" charset="0"/>
              </a:defRPr>
            </a:lvl1pPr>
          </a:lstStyle>
          <a:p>
            <a:pPr>
              <a:defRPr/>
            </a:pPr>
            <a:endParaRPr lang="zh-CN" altLang="zh-CN"/>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itchFamily="34" charset="0"/>
                <a:cs typeface="Arial" pitchFamily="34" charset="0"/>
              </a:defRPr>
            </a:lvl1pPr>
          </a:lstStyle>
          <a:p>
            <a:pPr>
              <a:defRPr/>
            </a:pPr>
            <a:fld id="{F7310B01-8A40-4D0F-9A93-DDBFB2FB1BAC}" type="slidenum">
              <a:rPr lang="en-US" altLang="zh-CN"/>
              <a:pPr>
                <a:defRPr/>
              </a:pPr>
              <a:t>‹#›</a:t>
            </a:fld>
            <a:endParaRPr lang="en-US" altLang="zh-CN"/>
          </a:p>
        </p:txBody>
      </p:sp>
    </p:spTree>
    <p:extLst>
      <p:ext uri="{BB962C8B-B14F-4D97-AF65-F5344CB8AC3E}">
        <p14:creationId xmlns:p14="http://schemas.microsoft.com/office/powerpoint/2010/main" val="37532354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BD01E89-9D0A-4753-997C-AF2D17F63841}" type="slidenum">
              <a:rPr lang="en-US" altLang="zh-CN" smtClean="0">
                <a:latin typeface="Calibri" pitchFamily="34" charset="0"/>
              </a:rPr>
              <a:pPr eaLnBrk="1" hangingPunct="1"/>
              <a:t>1</a:t>
            </a:fld>
            <a:endParaRPr lang="en-US" altLang="zh-CN">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F30B8C3-FBEE-4F16-AD39-1D6C0F2868A2}" type="slidenum">
              <a:rPr lang="en-US" altLang="zh-CN" smtClean="0">
                <a:latin typeface="Calibri" pitchFamily="34" charset="0"/>
              </a:rPr>
              <a:pPr eaLnBrk="1" hangingPunct="1"/>
              <a:t>12</a:t>
            </a:fld>
            <a:endParaRPr lang="en-US" altLang="zh-CN">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6FDF131-4735-41A5-9DED-FB6D8162F9B3}" type="slidenum">
              <a:rPr lang="en-US" altLang="zh-CN" smtClean="0">
                <a:latin typeface="Calibri" pitchFamily="34" charset="0"/>
              </a:rPr>
              <a:pPr eaLnBrk="1" hangingPunct="1"/>
              <a:t>13</a:t>
            </a:fld>
            <a:endParaRPr lang="en-US" altLang="zh-CN">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4EACC1E-9DEF-4580-8D86-D6345CF55EBB}" type="slidenum">
              <a:rPr lang="en-US" altLang="zh-CN" smtClean="0">
                <a:latin typeface="Calibri" pitchFamily="34" charset="0"/>
              </a:rPr>
              <a:pPr eaLnBrk="1" hangingPunct="1"/>
              <a:t>14</a:t>
            </a:fld>
            <a:endParaRPr lang="en-US" altLang="zh-CN">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0A234AE-32AE-4B6E-9318-3130A67FF57B}" type="slidenum">
              <a:rPr lang="en-US" altLang="zh-CN" smtClean="0">
                <a:latin typeface="Calibri" pitchFamily="34" charset="0"/>
              </a:rPr>
              <a:pPr eaLnBrk="1" hangingPunct="1"/>
              <a:t>15</a:t>
            </a:fld>
            <a:endParaRPr lang="en-US" altLang="zh-CN">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6E27796-AC4A-453E-B51A-71BFA35B11A4}" type="slidenum">
              <a:rPr lang="en-US" altLang="zh-CN" smtClean="0">
                <a:latin typeface="Calibri" pitchFamily="34" charset="0"/>
              </a:rPr>
              <a:pPr eaLnBrk="1" hangingPunct="1"/>
              <a:t>16</a:t>
            </a:fld>
            <a:endParaRPr lang="en-US" altLang="zh-CN">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613C147-83AE-4083-AEC3-5E807638A89C}" type="slidenum">
              <a:rPr lang="en-US" altLang="zh-CN" smtClean="0">
                <a:latin typeface="Calibri" pitchFamily="34" charset="0"/>
              </a:rPr>
              <a:pPr eaLnBrk="1" hangingPunct="1"/>
              <a:t>17</a:t>
            </a:fld>
            <a:endParaRPr lang="en-US" altLang="zh-CN">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E55FC28-FF65-4FFB-B157-ED590563AFD0}" type="slidenum">
              <a:rPr lang="en-US" altLang="zh-CN" smtClean="0">
                <a:latin typeface="Calibri" pitchFamily="34" charset="0"/>
              </a:rPr>
              <a:pPr eaLnBrk="1" hangingPunct="1"/>
              <a:t>18</a:t>
            </a:fld>
            <a:endParaRPr lang="en-US" altLang="zh-CN">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89B4CEC-87BD-41C1-BCDC-222A2749B2DF}" type="slidenum">
              <a:rPr lang="en-US" altLang="zh-CN" smtClean="0">
                <a:latin typeface="Calibri" pitchFamily="34" charset="0"/>
              </a:rPr>
              <a:pPr eaLnBrk="1" hangingPunct="1"/>
              <a:t>22</a:t>
            </a:fld>
            <a:endParaRPr lang="en-US" altLang="zh-CN">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BC814B4-44E1-41EB-9A86-D0D06887DC3F}" type="slidenum">
              <a:rPr lang="en-US" altLang="zh-CN" smtClean="0">
                <a:latin typeface="Calibri" pitchFamily="34" charset="0"/>
              </a:rPr>
              <a:pPr eaLnBrk="1" hangingPunct="1"/>
              <a:t>24</a:t>
            </a:fld>
            <a:endParaRPr lang="en-US" altLang="zh-CN">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C430E11-F9F0-47A4-933F-7C73717A1EBE}" type="slidenum">
              <a:rPr lang="en-US" altLang="zh-CN" smtClean="0">
                <a:latin typeface="Calibri" pitchFamily="34" charset="0"/>
              </a:rPr>
              <a:pPr eaLnBrk="1" hangingPunct="1"/>
              <a:t>25</a:t>
            </a:fld>
            <a:endParaRPr lang="en-US" altLang="zh-CN">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017884B-A217-4F0B-90C8-FC1D25E9A75A}" type="slidenum">
              <a:rPr lang="en-US" altLang="zh-CN" smtClean="0">
                <a:latin typeface="Calibri" pitchFamily="34" charset="0"/>
              </a:rPr>
              <a:pPr eaLnBrk="1" hangingPunct="1"/>
              <a:t>3</a:t>
            </a:fld>
            <a:endParaRPr lang="en-US" altLang="zh-CN">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2B1C5B5-B0CA-4A41-9C01-8E3D740CDE52}" type="slidenum">
              <a:rPr lang="en-US" altLang="zh-CN" smtClean="0">
                <a:latin typeface="Calibri" pitchFamily="34" charset="0"/>
              </a:rPr>
              <a:pPr eaLnBrk="1" hangingPunct="1"/>
              <a:t>26</a:t>
            </a:fld>
            <a:endParaRPr lang="en-US" altLang="zh-CN">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03FBF9A-D246-4298-BB63-C3E043B25F90}" type="slidenum">
              <a:rPr lang="en-US" altLang="zh-CN" smtClean="0">
                <a:latin typeface="Calibri" pitchFamily="34" charset="0"/>
              </a:rPr>
              <a:pPr eaLnBrk="1" hangingPunct="1"/>
              <a:t>27</a:t>
            </a:fld>
            <a:endParaRPr lang="en-US" altLang="zh-CN">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018514C-FC8C-4080-97C3-68FBFEF05F59}" type="slidenum">
              <a:rPr lang="en-US" altLang="zh-CN" smtClean="0">
                <a:latin typeface="Calibri" pitchFamily="34" charset="0"/>
              </a:rPr>
              <a:pPr eaLnBrk="1" hangingPunct="1"/>
              <a:t>28</a:t>
            </a:fld>
            <a:endParaRPr lang="en-US" altLang="zh-CN">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860ED45-E967-4CB1-9B28-D1920752D2BA}" type="slidenum">
              <a:rPr lang="en-US" altLang="zh-CN" smtClean="0">
                <a:latin typeface="Calibri" pitchFamily="34" charset="0"/>
              </a:rPr>
              <a:pPr eaLnBrk="1" hangingPunct="1"/>
              <a:t>29</a:t>
            </a:fld>
            <a:endParaRPr lang="en-US" altLang="zh-CN">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047A7E3-1BE8-4CD6-B798-CC3E80181C59}" type="slidenum">
              <a:rPr lang="en-US" altLang="zh-CN" smtClean="0">
                <a:latin typeface="Calibri" pitchFamily="34" charset="0"/>
              </a:rPr>
              <a:pPr eaLnBrk="1" hangingPunct="1"/>
              <a:t>30</a:t>
            </a:fld>
            <a:endParaRPr lang="en-US" altLang="zh-CN">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E2EA518-C7EC-4A4F-8981-E81B8506B3DF}" type="slidenum">
              <a:rPr lang="en-US" altLang="zh-CN" smtClean="0">
                <a:latin typeface="Calibri" pitchFamily="34" charset="0"/>
              </a:rPr>
              <a:pPr eaLnBrk="1" hangingPunct="1"/>
              <a:t>31</a:t>
            </a:fld>
            <a:endParaRPr lang="en-US" altLang="zh-CN">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09D9501-9565-4626-A21D-7422D4FE9208}" type="slidenum">
              <a:rPr lang="en-US" altLang="zh-CN" smtClean="0">
                <a:latin typeface="Calibri" pitchFamily="34" charset="0"/>
              </a:rPr>
              <a:pPr eaLnBrk="1" hangingPunct="1"/>
              <a:t>35</a:t>
            </a:fld>
            <a:endParaRPr lang="en-US" altLang="zh-CN">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01ACFA2-4A36-4FC2-BFB8-603EBBA8ABF7}" type="slidenum">
              <a:rPr lang="en-US" altLang="zh-CN" smtClean="0">
                <a:latin typeface="Calibri" pitchFamily="34" charset="0"/>
              </a:rPr>
              <a:pPr eaLnBrk="1" hangingPunct="1"/>
              <a:t>36</a:t>
            </a:fld>
            <a:endParaRPr lang="en-US" altLang="zh-CN">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472334-3153-4623-B346-26AEA248FC9A}" type="slidenum">
              <a:rPr lang="en-US" altLang="zh-CN" smtClean="0">
                <a:latin typeface="Calibri" pitchFamily="34" charset="0"/>
              </a:rPr>
              <a:pPr eaLnBrk="1" hangingPunct="1"/>
              <a:t>38</a:t>
            </a:fld>
            <a:endParaRPr lang="en-US" altLang="zh-CN">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9624940-3E16-4DC4-B10E-650865CCC50B}" type="slidenum">
              <a:rPr lang="en-US" altLang="zh-CN" smtClean="0">
                <a:latin typeface="Calibri" pitchFamily="34" charset="0"/>
              </a:rPr>
              <a:pPr eaLnBrk="1" hangingPunct="1"/>
              <a:t>42</a:t>
            </a:fld>
            <a:endParaRPr lang="en-US" altLang="zh-CN">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4558CD2-EA56-4309-953A-D6D73F7F2FBC}" type="slidenum">
              <a:rPr lang="en-US" altLang="zh-CN" smtClean="0">
                <a:latin typeface="Calibri" pitchFamily="34" charset="0"/>
              </a:rPr>
              <a:pPr eaLnBrk="1" hangingPunct="1"/>
              <a:t>4</a:t>
            </a:fld>
            <a:endParaRPr lang="en-US" altLang="zh-CN">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9624940-3E16-4DC4-B10E-650865CCC50B}" type="slidenum">
              <a:rPr lang="en-US" altLang="zh-CN" smtClean="0">
                <a:latin typeface="Calibri" pitchFamily="34" charset="0"/>
              </a:rPr>
              <a:pPr eaLnBrk="1" hangingPunct="1"/>
              <a:t>43</a:t>
            </a:fld>
            <a:endParaRPr lang="en-US" altLang="zh-CN">
              <a:latin typeface="Calibri" pitchFamily="34" charset="0"/>
            </a:endParaRPr>
          </a:p>
        </p:txBody>
      </p:sp>
    </p:spTree>
    <p:extLst>
      <p:ext uri="{BB962C8B-B14F-4D97-AF65-F5344CB8AC3E}">
        <p14:creationId xmlns:p14="http://schemas.microsoft.com/office/powerpoint/2010/main" val="674692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3AF979D-A02A-4F73-8237-C3166958AE08}" type="slidenum">
              <a:rPr lang="en-US" altLang="zh-CN" smtClean="0">
                <a:latin typeface="Calibri" pitchFamily="34" charset="0"/>
              </a:rPr>
              <a:pPr eaLnBrk="1" hangingPunct="1"/>
              <a:t>46</a:t>
            </a:fld>
            <a:endParaRPr lang="en-US" altLang="zh-CN">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A38A774-8BB5-498F-9DC8-7C52FF1CEF75}" type="slidenum">
              <a:rPr lang="en-US" altLang="zh-CN" smtClean="0">
                <a:latin typeface="Calibri" pitchFamily="34" charset="0"/>
              </a:rPr>
              <a:pPr eaLnBrk="1" hangingPunct="1"/>
              <a:t>47</a:t>
            </a:fld>
            <a:endParaRPr lang="en-US" altLang="zh-CN">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F431F6F-0F55-4D60-9657-4F655CF7CE17}" type="slidenum">
              <a:rPr lang="en-US" altLang="zh-CN" smtClean="0">
                <a:latin typeface="Calibri" pitchFamily="34" charset="0"/>
              </a:rPr>
              <a:pPr eaLnBrk="1" hangingPunct="1"/>
              <a:t>51</a:t>
            </a:fld>
            <a:endParaRPr lang="en-US" altLang="zh-CN">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5706EA6-BC27-468E-9859-35BF2BE98E35}" type="slidenum">
              <a:rPr lang="en-US" altLang="zh-CN" smtClean="0">
                <a:latin typeface="Calibri" pitchFamily="34" charset="0"/>
              </a:rPr>
              <a:pPr eaLnBrk="1" hangingPunct="1"/>
              <a:t>52</a:t>
            </a:fld>
            <a:endParaRPr lang="en-US" altLang="zh-CN">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DAC5F24-F7BC-417A-9DC7-ED249F3951F7}" type="slidenum">
              <a:rPr lang="en-US" altLang="zh-CN" smtClean="0">
                <a:latin typeface="Calibri" pitchFamily="34" charset="0"/>
              </a:rPr>
              <a:pPr eaLnBrk="1" hangingPunct="1"/>
              <a:t>54</a:t>
            </a:fld>
            <a:endParaRPr lang="en-US" altLang="zh-CN">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261C4FE-C1B4-4AB7-A9AF-AF1B3379051C}" type="slidenum">
              <a:rPr lang="en-US" altLang="zh-CN" smtClean="0">
                <a:latin typeface="Calibri" pitchFamily="34" charset="0"/>
              </a:rPr>
              <a:pPr eaLnBrk="1" hangingPunct="1"/>
              <a:t>55</a:t>
            </a:fld>
            <a:endParaRPr lang="en-US" altLang="zh-CN">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9C6119B-A10C-4F1F-99B3-A845DC4637CB}" type="slidenum">
              <a:rPr lang="en-US" altLang="zh-CN" smtClean="0">
                <a:latin typeface="Calibri" pitchFamily="34" charset="0"/>
              </a:rPr>
              <a:pPr eaLnBrk="1" hangingPunct="1"/>
              <a:t>56</a:t>
            </a:fld>
            <a:endParaRPr lang="en-US" altLang="zh-CN">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78C6A5B-50FE-4B93-9E8E-83F8F8B7A2FC}" type="slidenum">
              <a:rPr lang="en-US" altLang="zh-CN" smtClean="0">
                <a:latin typeface="Calibri" pitchFamily="34" charset="0"/>
              </a:rPr>
              <a:pPr eaLnBrk="1" hangingPunct="1"/>
              <a:t>57</a:t>
            </a:fld>
            <a:endParaRPr lang="en-US" altLang="zh-CN">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14C44F8-C54A-459D-99F1-EA44DB732C86}" type="slidenum">
              <a:rPr lang="en-US" altLang="zh-CN" smtClean="0">
                <a:latin typeface="Calibri" pitchFamily="34" charset="0"/>
              </a:rPr>
              <a:pPr eaLnBrk="1" hangingPunct="1"/>
              <a:t>58</a:t>
            </a:fld>
            <a:endParaRPr lang="en-US" altLang="zh-CN">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3850053-310F-4228-AA92-6A4EA72A6467}" type="slidenum">
              <a:rPr lang="en-US" altLang="zh-CN" smtClean="0">
                <a:latin typeface="Calibri" pitchFamily="34" charset="0"/>
              </a:rPr>
              <a:pPr eaLnBrk="1" hangingPunct="1"/>
              <a:t>5</a:t>
            </a:fld>
            <a:endParaRPr lang="en-US" altLang="zh-CN">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F2B61D2-5112-4832-9CB5-8062A0EA9AC9}" type="slidenum">
              <a:rPr lang="en-US" altLang="zh-CN" smtClean="0">
                <a:latin typeface="Calibri" pitchFamily="34" charset="0"/>
              </a:rPr>
              <a:pPr eaLnBrk="1" hangingPunct="1"/>
              <a:t>62</a:t>
            </a:fld>
            <a:endParaRPr lang="en-US" altLang="zh-CN">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B4F65E2-ACC8-4A5B-85C5-2E2D304AC084}" type="slidenum">
              <a:rPr lang="en-US" altLang="zh-CN" smtClean="0">
                <a:latin typeface="Calibri" pitchFamily="34" charset="0"/>
              </a:rPr>
              <a:pPr eaLnBrk="1" hangingPunct="1"/>
              <a:t>65</a:t>
            </a:fld>
            <a:endParaRPr lang="en-US" altLang="zh-CN">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63EA06D-EDDE-4355-B1DE-80A34CC4EB59}" type="slidenum">
              <a:rPr lang="en-US" altLang="zh-CN" smtClean="0">
                <a:latin typeface="Calibri" pitchFamily="34" charset="0"/>
              </a:rPr>
              <a:pPr eaLnBrk="1" hangingPunct="1"/>
              <a:t>66</a:t>
            </a:fld>
            <a:endParaRPr lang="en-US" altLang="zh-CN">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5118396-E26D-4018-8577-7BBA3D4C7182}" type="slidenum">
              <a:rPr lang="en-US" altLang="zh-CN" smtClean="0">
                <a:latin typeface="Calibri" pitchFamily="34" charset="0"/>
              </a:rPr>
              <a:pPr eaLnBrk="1" hangingPunct="1"/>
              <a:t>67</a:t>
            </a:fld>
            <a:endParaRPr lang="en-US" altLang="zh-CN">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63EA06D-EDDE-4355-B1DE-80A34CC4EB59}" type="slidenum">
              <a:rPr lang="en-US" altLang="zh-CN" smtClean="0">
                <a:latin typeface="Calibri" pitchFamily="34" charset="0"/>
              </a:rPr>
              <a:pPr eaLnBrk="1" hangingPunct="1"/>
              <a:t>70</a:t>
            </a:fld>
            <a:endParaRPr lang="en-US" altLang="zh-CN">
              <a:latin typeface="Calibri" pitchFamily="34" charset="0"/>
            </a:endParaRPr>
          </a:p>
        </p:txBody>
      </p:sp>
    </p:spTree>
    <p:extLst>
      <p:ext uri="{BB962C8B-B14F-4D97-AF65-F5344CB8AC3E}">
        <p14:creationId xmlns:p14="http://schemas.microsoft.com/office/powerpoint/2010/main" val="45623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BDEA158-981F-4F83-9016-7982D21BD82B}" type="slidenum">
              <a:rPr lang="en-US" altLang="zh-CN" smtClean="0">
                <a:latin typeface="Calibri" pitchFamily="34" charset="0"/>
              </a:rPr>
              <a:pPr eaLnBrk="1" hangingPunct="1"/>
              <a:t>6</a:t>
            </a:fld>
            <a:endParaRPr lang="en-US" altLang="zh-CN">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7FAEE6-7A37-4949-8875-35456D76BB18}" type="slidenum">
              <a:rPr lang="en-US" altLang="zh-CN" smtClean="0">
                <a:latin typeface="Calibri" pitchFamily="34" charset="0"/>
              </a:rPr>
              <a:pPr eaLnBrk="1" hangingPunct="1"/>
              <a:t>7</a:t>
            </a:fld>
            <a:endParaRPr lang="en-US" altLang="zh-CN">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80C2076-14EF-4A35-8E06-DAF4BB63C94D}" type="slidenum">
              <a:rPr lang="en-US" altLang="zh-CN" smtClean="0">
                <a:latin typeface="Calibri" pitchFamily="34" charset="0"/>
              </a:rPr>
              <a:pPr eaLnBrk="1" hangingPunct="1"/>
              <a:t>9</a:t>
            </a:fld>
            <a:endParaRPr lang="en-US" altLang="zh-CN">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04DD2E3-463B-4C8E-9F05-FF6A558B677E}" type="slidenum">
              <a:rPr lang="en-US" altLang="zh-CN" smtClean="0">
                <a:latin typeface="Calibri" pitchFamily="34" charset="0"/>
              </a:rPr>
              <a:pPr eaLnBrk="1" hangingPunct="1"/>
              <a:t>10</a:t>
            </a:fld>
            <a:endParaRPr lang="en-US" altLang="zh-CN">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77FBEC8-A3EB-4A45-AE6C-E3F361D50613}" type="slidenum">
              <a:rPr lang="en-US" altLang="zh-CN" smtClean="0">
                <a:latin typeface="Calibri" pitchFamily="34" charset="0"/>
              </a:rPr>
              <a:pPr eaLnBrk="1" hangingPunct="1"/>
              <a:t>11</a:t>
            </a:fld>
            <a:endParaRPr lang="en-US" altLang="zh-CN">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pitchFamily="34"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7" name="Freeform 20"/>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pitchFamily="34"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pitchFamily="34"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pPr>
              <a:defRPr/>
            </a:pPr>
            <a:fld id="{D00E7419-E59B-4475-B122-42B93CEE3F80}" type="datetime1">
              <a:rPr lang="en-US" altLang="zh-CN"/>
              <a:pPr>
                <a:defRPr/>
              </a:pPr>
              <a:t>2/19/20</a:t>
            </a:fld>
            <a:endParaRPr lang="en-US" altLang="zh-CN"/>
          </a:p>
        </p:txBody>
      </p:sp>
      <p:sp>
        <p:nvSpPr>
          <p:cNvPr id="13" name="Slide Number Placeholder 26"/>
          <p:cNvSpPr>
            <a:spLocks noGrp="1"/>
          </p:cNvSpPr>
          <p:nvPr>
            <p:ph type="sldNum" sz="quarter" idx="11"/>
          </p:nvPr>
        </p:nvSpPr>
        <p:spPr/>
        <p:txBody>
          <a:bodyPr/>
          <a:lstStyle>
            <a:lvl1pPr>
              <a:defRPr>
                <a:solidFill>
                  <a:srgbClr val="FFFFFF"/>
                </a:solidFill>
              </a:defRPr>
            </a:lvl1pPr>
          </a:lstStyle>
          <a:p>
            <a:pPr>
              <a:defRPr/>
            </a:pPr>
            <a:fld id="{AA088C24-5112-42F9-AB9E-4B51CA53798F}" type="slidenum">
              <a:rPr lang="en-US" altLang="zh-CN"/>
              <a:pPr>
                <a:defRPr/>
              </a:pPr>
              <a:t>‹#›</a:t>
            </a:fld>
            <a:endParaRPr lang="en-US" altLang="zh-CN"/>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extLst>
      <p:ext uri="{BB962C8B-B14F-4D97-AF65-F5344CB8AC3E}">
        <p14:creationId xmlns:p14="http://schemas.microsoft.com/office/powerpoint/2010/main" val="225506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6BE37DC-4486-49C5-A369-01F396701C2A}"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A52807BD-4144-4FA8-A3B5-C72A28289046}" type="slidenum">
              <a:rPr lang="en-US" altLang="zh-CN"/>
              <a:pPr>
                <a:defRPr/>
              </a:pPr>
              <a:t>‹#›</a:t>
            </a:fld>
            <a:endParaRPr lang="en-US" altLang="zh-CN"/>
          </a:p>
        </p:txBody>
      </p:sp>
    </p:spTree>
    <p:extLst>
      <p:ext uri="{BB962C8B-B14F-4D97-AF65-F5344CB8AC3E}">
        <p14:creationId xmlns:p14="http://schemas.microsoft.com/office/powerpoint/2010/main" val="2657571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4156818-4410-49C7-ABB6-DDA7E38E8F62}"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82CC1B3A-8630-4526-8A9F-00D90CA9CD96}" type="slidenum">
              <a:rPr lang="en-US" altLang="zh-CN"/>
              <a:pPr>
                <a:defRPr/>
              </a:pPr>
              <a:t>‹#›</a:t>
            </a:fld>
            <a:endParaRPr lang="en-US" altLang="zh-CN"/>
          </a:p>
        </p:txBody>
      </p:sp>
    </p:spTree>
    <p:extLst>
      <p:ext uri="{BB962C8B-B14F-4D97-AF65-F5344CB8AC3E}">
        <p14:creationId xmlns:p14="http://schemas.microsoft.com/office/powerpoint/2010/main" val="2858696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5109F1F-7FD4-44C2-A8B4-12B019869E3D}"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0F03718D-CDB4-4A64-B15F-B066EE835D2C}" type="slidenum">
              <a:rPr lang="en-US" altLang="zh-CN"/>
              <a:pPr>
                <a:defRPr/>
              </a:pPr>
              <a:t>‹#›</a:t>
            </a:fld>
            <a:endParaRPr lang="en-US" altLang="zh-CN"/>
          </a:p>
        </p:txBody>
      </p:sp>
    </p:spTree>
    <p:extLst>
      <p:ext uri="{BB962C8B-B14F-4D97-AF65-F5344CB8AC3E}">
        <p14:creationId xmlns:p14="http://schemas.microsoft.com/office/powerpoint/2010/main" val="4067713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pitchFamily="34"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pitchFamily="34"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pPr>
              <a:defRPr/>
            </a:pPr>
            <a:fld id="{C74027E8-A835-4719-AE6D-19445137697C}" type="datetime1">
              <a:rPr lang="en-US" altLang="zh-CN"/>
              <a:pPr>
                <a:defRPr/>
              </a:pPr>
              <a:t>2/19/20</a:t>
            </a:fld>
            <a:endParaRPr lang="en-US" altLang="zh-CN"/>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385BAA5-9CBE-48B7-AE79-041A5671F261}" type="slidenum">
              <a:rPr lang="en-US" altLang="zh-CN"/>
              <a:pPr>
                <a:defRPr/>
              </a:pPr>
              <a:t>‹#›</a:t>
            </a:fld>
            <a:endParaRPr lang="en-US" altLang="zh-CN"/>
          </a:p>
        </p:txBody>
      </p:sp>
    </p:spTree>
    <p:extLst>
      <p:ext uri="{BB962C8B-B14F-4D97-AF65-F5344CB8AC3E}">
        <p14:creationId xmlns:p14="http://schemas.microsoft.com/office/powerpoint/2010/main" val="350048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pitchFamily="34"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pitchFamily="34"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C6119D6C-F3C6-4C8C-BEF3-5585EAD28C4F}" type="datetime1">
              <a:rPr lang="en-US" altLang="zh-CN"/>
              <a:pPr>
                <a:defRPr/>
              </a:pPr>
              <a:t>2/19/20</a:t>
            </a:fld>
            <a:endParaRPr lang="en-US" altLang="zh-CN"/>
          </a:p>
        </p:txBody>
      </p:sp>
      <p:sp>
        <p:nvSpPr>
          <p:cNvPr id="7" name="Footer Placeholder 4"/>
          <p:cNvSpPr>
            <a:spLocks noGrp="1"/>
          </p:cNvSpPr>
          <p:nvPr>
            <p:ph type="ftr" sz="quarter" idx="11"/>
          </p:nvPr>
        </p:nvSpPr>
        <p:spPr/>
        <p:txBody>
          <a:bodyPr/>
          <a:lstStyle>
            <a:lvl1pPr>
              <a:defRPr/>
            </a:lvl1pPr>
            <a:extLst/>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72C41324-FC32-4220-AB60-F00B148906A3}" type="slidenum">
              <a:rPr lang="en-US" altLang="zh-CN"/>
              <a:pPr>
                <a:defRPr/>
              </a:pPr>
              <a:t>‹#›</a:t>
            </a:fld>
            <a:endParaRPr lang="en-US" altLang="zh-CN"/>
          </a:p>
        </p:txBody>
      </p:sp>
    </p:spTree>
    <p:extLst>
      <p:ext uri="{BB962C8B-B14F-4D97-AF65-F5344CB8AC3E}">
        <p14:creationId xmlns:p14="http://schemas.microsoft.com/office/powerpoint/2010/main" val="3377894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D8989AC0-431A-4A16-BC14-559D63CA4AFC}" type="datetime1">
              <a:rPr lang="en-US" altLang="zh-CN"/>
              <a:pPr>
                <a:defRPr/>
              </a:pPr>
              <a:t>2/19/20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D83B07CA-4D3C-4287-99CD-0D89C0256E73}" type="slidenum">
              <a:rPr lang="en-US" altLang="zh-CN"/>
              <a:pPr>
                <a:defRPr/>
              </a:pPr>
              <a:t>‹#›</a:t>
            </a:fld>
            <a:endParaRPr lang="en-US" altLang="zh-CN"/>
          </a:p>
        </p:txBody>
      </p:sp>
    </p:spTree>
    <p:extLst>
      <p:ext uri="{BB962C8B-B14F-4D97-AF65-F5344CB8AC3E}">
        <p14:creationId xmlns:p14="http://schemas.microsoft.com/office/powerpoint/2010/main" val="210039013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281EAA4E-36BC-40FB-AAB2-D5844F5E354B}" type="datetime1">
              <a:rPr lang="en-US" altLang="zh-CN"/>
              <a:pPr>
                <a:defRPr/>
              </a:pPr>
              <a:t>2/19/20</a:t>
            </a:fld>
            <a:endParaRPr lang="en-US" altLang="zh-CN"/>
          </a:p>
        </p:txBody>
      </p:sp>
      <p:sp>
        <p:nvSpPr>
          <p:cNvPr id="8" name="Footer Placeholder 7"/>
          <p:cNvSpPr>
            <a:spLocks noGrp="1"/>
          </p:cNvSpPr>
          <p:nvPr>
            <p:ph type="ftr" sz="quarter" idx="11"/>
          </p:nvPr>
        </p:nvSpPr>
        <p:spPr/>
        <p:txBody>
          <a:bodyPr/>
          <a:lstStyle>
            <a:lvl1pPr>
              <a:defRPr/>
            </a:lvl1pPr>
            <a:extLst/>
          </a:lstStyle>
          <a:p>
            <a:pPr>
              <a:defRPr/>
            </a:pP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C818BDCC-5B98-4F3F-BC4A-5934095E470D}" type="slidenum">
              <a:rPr lang="en-US" altLang="zh-CN"/>
              <a:pPr>
                <a:defRPr/>
              </a:pPr>
              <a:t>‹#›</a:t>
            </a:fld>
            <a:endParaRPr lang="en-US" altLang="zh-CN"/>
          </a:p>
        </p:txBody>
      </p:sp>
    </p:spTree>
    <p:extLst>
      <p:ext uri="{BB962C8B-B14F-4D97-AF65-F5344CB8AC3E}">
        <p14:creationId xmlns:p14="http://schemas.microsoft.com/office/powerpoint/2010/main" val="22546661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ABC78BCE-D018-4E02-AB55-768F07906949}" type="datetime1">
              <a:rPr lang="en-US" altLang="zh-CN"/>
              <a:pPr>
                <a:defRPr/>
              </a:pPr>
              <a:t>2/19/20</a:t>
            </a:fld>
            <a:endParaRPr lang="en-US" altLang="zh-CN"/>
          </a:p>
        </p:txBody>
      </p:sp>
      <p:sp>
        <p:nvSpPr>
          <p:cNvPr id="4" name="Footer Placeholder 3"/>
          <p:cNvSpPr>
            <a:spLocks noGrp="1"/>
          </p:cNvSpPr>
          <p:nvPr>
            <p:ph type="ftr" sz="quarter" idx="11"/>
          </p:nvPr>
        </p:nvSpPr>
        <p:spPr/>
        <p:txBody>
          <a:bodyPr/>
          <a:lstStyle>
            <a:lvl1pPr>
              <a:defRPr/>
            </a:lvl1pPr>
            <a:extLst/>
          </a:lstStyle>
          <a:p>
            <a:pPr>
              <a:defRPr/>
            </a:pP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A9FB1F67-C678-4E2F-B2EA-B9A18350243D}" type="slidenum">
              <a:rPr lang="en-US" altLang="zh-CN"/>
              <a:pPr>
                <a:defRPr/>
              </a:pPr>
              <a:t>‹#›</a:t>
            </a:fld>
            <a:endParaRPr lang="en-US" altLang="zh-CN"/>
          </a:p>
        </p:txBody>
      </p:sp>
    </p:spTree>
    <p:extLst>
      <p:ext uri="{BB962C8B-B14F-4D97-AF65-F5344CB8AC3E}">
        <p14:creationId xmlns:p14="http://schemas.microsoft.com/office/powerpoint/2010/main" val="321161696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DB3D140-F68D-44D9-A752-296FD500E0AC}" type="datetime1">
              <a:rPr lang="en-US" altLang="zh-CN"/>
              <a:pPr>
                <a:defRPr/>
              </a:pPr>
              <a:t>2/19/20</a:t>
            </a:fld>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dirty="0"/>
          </a:p>
        </p:txBody>
      </p:sp>
      <p:sp>
        <p:nvSpPr>
          <p:cNvPr id="4" name="Slide Number Placeholder 17"/>
          <p:cNvSpPr>
            <a:spLocks noGrp="1"/>
          </p:cNvSpPr>
          <p:nvPr>
            <p:ph type="sldNum" sz="quarter" idx="12"/>
          </p:nvPr>
        </p:nvSpPr>
        <p:spPr/>
        <p:txBody>
          <a:bodyPr/>
          <a:lstStyle>
            <a:lvl1pPr>
              <a:defRPr/>
            </a:lvl1pPr>
          </a:lstStyle>
          <a:p>
            <a:pPr>
              <a:defRPr/>
            </a:pPr>
            <a:fld id="{A6665CC3-7AA6-480A-A90C-9C34EBCB8341}" type="slidenum">
              <a:rPr lang="en-US" altLang="zh-CN"/>
              <a:pPr>
                <a:defRPr/>
              </a:pPr>
              <a:t>‹#›</a:t>
            </a:fld>
            <a:endParaRPr lang="en-US" altLang="zh-CN"/>
          </a:p>
        </p:txBody>
      </p:sp>
    </p:spTree>
    <p:extLst>
      <p:ext uri="{BB962C8B-B14F-4D97-AF65-F5344CB8AC3E}">
        <p14:creationId xmlns:p14="http://schemas.microsoft.com/office/powerpoint/2010/main" val="394420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F259C280-34CE-46AC-8A8A-1CB412F53F0C}" type="datetime1">
              <a:rPr lang="en-US" altLang="zh-CN"/>
              <a:pPr>
                <a:defRPr/>
              </a:pPr>
              <a:t>2/19/20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1A799105-BD7B-4224-A286-BEE175AD66F1}" type="slidenum">
              <a:rPr lang="en-US" altLang="zh-CN"/>
              <a:pPr>
                <a:defRPr/>
              </a:pPr>
              <a:t>‹#›</a:t>
            </a:fld>
            <a:endParaRPr lang="en-US" altLang="zh-CN"/>
          </a:p>
        </p:txBody>
      </p:sp>
    </p:spTree>
    <p:extLst>
      <p:ext uri="{BB962C8B-B14F-4D97-AF65-F5344CB8AC3E}">
        <p14:creationId xmlns:p14="http://schemas.microsoft.com/office/powerpoint/2010/main" val="185868530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6" name="Freeform 1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7" name="Right Triangle 1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pitchFamily="34"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pitchFamily="34"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pitchFamily="34"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pPr>
              <a:defRPr/>
            </a:pPr>
            <a:fld id="{D18492FC-5E42-47CC-89DB-C09BFF143ABD}" type="datetime1">
              <a:rPr lang="en-US" altLang="zh-CN"/>
              <a:pPr>
                <a:defRPr/>
              </a:pPr>
              <a:t>2/19/20</a:t>
            </a:fld>
            <a:endParaRPr lang="en-US" altLang="zh-CN"/>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p:cNvSpPr>
            <a:spLocks noGrp="1"/>
          </p:cNvSpPr>
          <p:nvPr>
            <p:ph type="sldNum" sz="quarter" idx="12"/>
          </p:nvPr>
        </p:nvSpPr>
        <p:spPr/>
        <p:txBody>
          <a:bodyPr/>
          <a:lstStyle>
            <a:lvl1pPr>
              <a:defRPr/>
            </a:lvl1pPr>
          </a:lstStyle>
          <a:p>
            <a:pPr>
              <a:defRPr/>
            </a:pPr>
            <a:fld id="{F39CE49C-6F2D-449D-A191-F5643740DB86}" type="slidenum">
              <a:rPr lang="en-US" altLang="zh-CN"/>
              <a:pPr>
                <a:defRPr/>
              </a:pPr>
              <a:t>‹#›</a:t>
            </a:fld>
            <a:endParaRPr lang="en-US" altLang="zh-CN"/>
          </a:p>
        </p:txBody>
      </p:sp>
    </p:spTree>
    <p:extLst>
      <p:ext uri="{BB962C8B-B14F-4D97-AF65-F5344CB8AC3E}">
        <p14:creationId xmlns:p14="http://schemas.microsoft.com/office/powerpoint/2010/main" val="4380013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endParaRPr>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宋体" pitchFamily="2" charset="-122"/>
                <a:cs typeface="Arial" pitchFamily="34" charset="0"/>
              </a:defRPr>
            </a:lvl1pPr>
          </a:lstStyle>
          <a:p>
            <a:pPr>
              <a:defRPr/>
            </a:pPr>
            <a:fld id="{928297B7-34A3-4297-9D37-19DDE1778B63}" type="datetime1">
              <a:rPr lang="en-US" altLang="zh-CN"/>
              <a:pPr>
                <a:defRPr/>
              </a:pPr>
              <a:t>2/19/20</a:t>
            </a:fld>
            <a:endParaRPr lang="en-US" altLang="zh-CN"/>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宋体" pitchFamily="2" charset="-122"/>
                <a:cs typeface="Arial" pitchFamily="34" charset="0"/>
              </a:defRPr>
            </a:lvl1pPr>
          </a:lstStyle>
          <a:p>
            <a:pPr>
              <a:defRPr/>
            </a:pPr>
            <a:fld id="{8259A2F7-FABD-4246-BD29-00BFCCDF20AE}" type="slidenum">
              <a:rPr lang="en-US" altLang="zh-CN"/>
              <a:pPr>
                <a:defRPr/>
              </a:pPr>
              <a:t>‹#›</a:t>
            </a:fld>
            <a:endParaRPr lang="en-US" altLang="zh-CN"/>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pitchFamily="34"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62" r:id="rId7"/>
    <p:sldLayoutId id="2147483772" r:id="rId8"/>
    <p:sldLayoutId id="2147483773" r:id="rId9"/>
    <p:sldLayoutId id="2147483763" r:id="rId10"/>
    <p:sldLayoutId id="2147483764" r:id="rId11"/>
    <p:sldLayoutId id="21474837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Wingdings" pitchFamily="2" charset="2"/>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s.rit.edu/usr/local/jdk/docs/api/index.html"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s.rit.edu/usr/local/jdk/docs/api/java.base/java/security/SecureRandom.html"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rgbClr val="3380E6"/>
                </a:solidFill>
                <a:latin typeface="Goudy Sans Medium"/>
              </a:rPr>
              <a:t>Chapter 6</a:t>
            </a:r>
            <a:br>
              <a:rPr lang="en-US" dirty="0">
                <a:solidFill>
                  <a:srgbClr val="3380E6"/>
                </a:solidFill>
                <a:latin typeface="Goudy Sans Medium"/>
              </a:rPr>
            </a:br>
            <a:r>
              <a:rPr lang="en-US" dirty="0">
                <a:solidFill>
                  <a:srgbClr val="3380E6"/>
                </a:solidFill>
                <a:latin typeface="Goudy Sans Medium"/>
              </a:rPr>
              <a:t>Methods: A Deeper Look </a:t>
            </a:r>
          </a:p>
        </p:txBody>
      </p:sp>
      <p:sp>
        <p:nvSpPr>
          <p:cNvPr id="10243" name="Subtitle 3"/>
          <p:cNvSpPr>
            <a:spLocks noGrp="1"/>
          </p:cNvSpPr>
          <p:nvPr>
            <p:ph type="subTitle" idx="1"/>
          </p:nvPr>
        </p:nvSpPr>
        <p:spPr>
          <a:xfrm>
            <a:off x="685800" y="3611563"/>
            <a:ext cx="7772400" cy="1200150"/>
          </a:xfrm>
        </p:spPr>
        <p:txBody>
          <a:bodyPr/>
          <a:lstStyle/>
          <a:p>
            <a:pPr marR="0" eaLnBrk="1" hangingPunct="1"/>
            <a:endParaRPr lang="en-US" altLang="zh-CN">
              <a:ea typeface="宋体" pitchFamily="2" charset="-122"/>
            </a:endParaRPr>
          </a:p>
        </p:txBody>
      </p:sp>
      <p:sp>
        <p:nvSpPr>
          <p:cNvPr id="4" name="Footer Placeholder 3"/>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h06imageslides_Page_0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Lucida Console"/>
              </a:rPr>
              <a:t>static</a:t>
            </a:r>
            <a:r>
              <a:rPr lang="en-US" dirty="0">
                <a:solidFill>
                  <a:srgbClr val="3380E6"/>
                </a:solidFill>
                <a:latin typeface="Arial"/>
              </a:rPr>
              <a:t> Methods, </a:t>
            </a:r>
            <a:r>
              <a:rPr lang="en-US" dirty="0">
                <a:solidFill>
                  <a:srgbClr val="3380E6"/>
                </a:solidFill>
                <a:latin typeface="Lucida Console"/>
              </a:rPr>
              <a:t>static</a:t>
            </a:r>
            <a:r>
              <a:rPr lang="en-US" dirty="0">
                <a:solidFill>
                  <a:srgbClr val="3380E6"/>
                </a:solidFill>
                <a:latin typeface="Arial"/>
              </a:rPr>
              <a:t> Fields and Class </a:t>
            </a:r>
            <a:r>
              <a:rPr lang="en-US" dirty="0">
                <a:solidFill>
                  <a:srgbClr val="3380E6"/>
                </a:solidFill>
                <a:latin typeface="Lucida Console"/>
              </a:rPr>
              <a:t>Math</a:t>
            </a:r>
            <a:r>
              <a:rPr lang="en-US" dirty="0">
                <a:solidFill>
                  <a:srgbClr val="3380E6"/>
                </a:solidFill>
                <a:latin typeface="Arial"/>
              </a:rPr>
              <a:t> </a:t>
            </a:r>
          </a:p>
        </p:txBody>
      </p:sp>
      <p:sp>
        <p:nvSpPr>
          <p:cNvPr id="21507" name="Text Placeholder 2"/>
          <p:cNvSpPr>
            <a:spLocks noGrp="1"/>
          </p:cNvSpPr>
          <p:nvPr>
            <p:ph type="body" idx="1"/>
          </p:nvPr>
        </p:nvSpPr>
        <p:spPr/>
        <p:txBody>
          <a:bodyPr/>
          <a:lstStyle/>
          <a:p>
            <a:pPr eaLnBrk="1" hangingPunct="1">
              <a:lnSpc>
                <a:spcPct val="90000"/>
              </a:lnSpc>
            </a:pPr>
            <a:r>
              <a:rPr lang="en-US" altLang="zh-CN" sz="2300" dirty="0">
                <a:solidFill>
                  <a:srgbClr val="000000"/>
                </a:solidFill>
                <a:latin typeface="Times New Roman" pitchFamily="18" charset="0"/>
                <a:ea typeface="宋体" pitchFamily="2" charset="-122"/>
              </a:rPr>
              <a:t>Sometimes a method performs a task that does not depend on the contents of any object. </a:t>
            </a:r>
          </a:p>
          <a:p>
            <a:pPr lvl="1" eaLnBrk="1" hangingPunct="1">
              <a:lnSpc>
                <a:spcPct val="90000"/>
              </a:lnSpc>
            </a:pPr>
            <a:r>
              <a:rPr lang="en-US" altLang="zh-CN" sz="2000" dirty="0">
                <a:solidFill>
                  <a:srgbClr val="000000"/>
                </a:solidFill>
                <a:latin typeface="Times New Roman" pitchFamily="18" charset="0"/>
                <a:ea typeface="宋体" pitchFamily="2" charset="-122"/>
              </a:rPr>
              <a:t>Applies to the class in which it’s declared as a whole </a:t>
            </a:r>
          </a:p>
          <a:p>
            <a:pPr lvl="1" eaLnBrk="1" hangingPunct="1">
              <a:lnSpc>
                <a:spcPct val="90000"/>
              </a:lnSpc>
            </a:pPr>
            <a:r>
              <a:rPr lang="en-US" altLang="zh-CN" sz="2000" dirty="0">
                <a:solidFill>
                  <a:srgbClr val="FF0000"/>
                </a:solidFill>
                <a:latin typeface="Times New Roman" pitchFamily="18" charset="0"/>
                <a:ea typeface="宋体" pitchFamily="2" charset="-122"/>
              </a:rPr>
              <a:t>Known as a </a:t>
            </a:r>
            <a:r>
              <a:rPr lang="en-US" altLang="zh-CN" sz="2000" dirty="0">
                <a:solidFill>
                  <a:srgbClr val="FF0000"/>
                </a:solidFill>
                <a:latin typeface="Lucida Console" pitchFamily="49" charset="0"/>
                <a:ea typeface="宋体" pitchFamily="2" charset="-122"/>
              </a:rPr>
              <a:t>static</a:t>
            </a:r>
            <a:r>
              <a:rPr lang="en-US" altLang="zh-CN" sz="2000" dirty="0">
                <a:solidFill>
                  <a:srgbClr val="FF0000"/>
                </a:solidFill>
                <a:latin typeface="Times New Roman" pitchFamily="18" charset="0"/>
                <a:ea typeface="宋体" pitchFamily="2" charset="-122"/>
              </a:rPr>
              <a:t> method or a class method</a:t>
            </a:r>
          </a:p>
          <a:p>
            <a:pPr eaLnBrk="1" hangingPunct="1">
              <a:lnSpc>
                <a:spcPct val="90000"/>
              </a:lnSpc>
            </a:pPr>
            <a:r>
              <a:rPr lang="en-US" altLang="zh-CN" sz="2300" dirty="0">
                <a:solidFill>
                  <a:srgbClr val="000000"/>
                </a:solidFill>
                <a:latin typeface="Times New Roman" pitchFamily="18" charset="0"/>
                <a:ea typeface="宋体" pitchFamily="2" charset="-122"/>
              </a:rPr>
              <a:t>To </a:t>
            </a:r>
            <a:r>
              <a:rPr lang="en-US" altLang="zh-CN" sz="2300" dirty="0">
                <a:solidFill>
                  <a:srgbClr val="FF0000"/>
                </a:solidFill>
                <a:latin typeface="Times New Roman" pitchFamily="18" charset="0"/>
                <a:ea typeface="宋体" pitchFamily="2" charset="-122"/>
              </a:rPr>
              <a:t>declare</a:t>
            </a:r>
            <a:r>
              <a:rPr lang="en-US" altLang="zh-CN" sz="2300" dirty="0">
                <a:solidFill>
                  <a:srgbClr val="000000"/>
                </a:solidFill>
                <a:latin typeface="Times New Roman" pitchFamily="18" charset="0"/>
                <a:ea typeface="宋体" pitchFamily="2" charset="-122"/>
              </a:rPr>
              <a:t> a method as </a:t>
            </a:r>
            <a:r>
              <a:rPr lang="en-US" altLang="zh-CN" sz="2300" dirty="0">
                <a:solidFill>
                  <a:srgbClr val="000000"/>
                </a:solidFill>
                <a:latin typeface="Lucida Console" pitchFamily="49" charset="0"/>
                <a:ea typeface="宋体" pitchFamily="2" charset="-122"/>
              </a:rPr>
              <a:t>static</a:t>
            </a:r>
            <a:r>
              <a:rPr lang="en-US" altLang="zh-CN" sz="2300" dirty="0">
                <a:solidFill>
                  <a:srgbClr val="000000"/>
                </a:solidFill>
                <a:latin typeface="Times New Roman" pitchFamily="18" charset="0"/>
                <a:ea typeface="宋体" pitchFamily="2" charset="-122"/>
              </a:rPr>
              <a:t>, place the keyword </a:t>
            </a:r>
            <a:r>
              <a:rPr lang="en-US" altLang="zh-CN" sz="2300" dirty="0">
                <a:solidFill>
                  <a:srgbClr val="000000"/>
                </a:solidFill>
                <a:latin typeface="Lucida Console" pitchFamily="49" charset="0"/>
                <a:ea typeface="宋体" pitchFamily="2" charset="-122"/>
              </a:rPr>
              <a:t>static</a:t>
            </a:r>
            <a:r>
              <a:rPr lang="en-US" altLang="zh-CN" sz="2300" dirty="0">
                <a:solidFill>
                  <a:srgbClr val="000000"/>
                </a:solidFill>
                <a:latin typeface="Times New Roman" pitchFamily="18" charset="0"/>
                <a:ea typeface="宋体" pitchFamily="2" charset="-122"/>
              </a:rPr>
              <a:t> before the return type in the method’s declaration. </a:t>
            </a:r>
          </a:p>
          <a:p>
            <a:pPr eaLnBrk="1" hangingPunct="1">
              <a:lnSpc>
                <a:spcPct val="90000"/>
              </a:lnSpc>
            </a:pPr>
            <a:r>
              <a:rPr lang="en-US" altLang="zh-CN" sz="2300" dirty="0">
                <a:solidFill>
                  <a:srgbClr val="FF0000"/>
                </a:solidFill>
                <a:latin typeface="Times New Roman" pitchFamily="18" charset="0"/>
                <a:ea typeface="宋体" pitchFamily="2" charset="-122"/>
              </a:rPr>
              <a:t>Calling</a:t>
            </a:r>
            <a:r>
              <a:rPr lang="en-US" altLang="zh-CN" sz="2300" dirty="0">
                <a:solidFill>
                  <a:srgbClr val="000000"/>
                </a:solidFill>
                <a:latin typeface="Times New Roman" pitchFamily="18" charset="0"/>
                <a:ea typeface="宋体" pitchFamily="2" charset="-122"/>
              </a:rPr>
              <a:t> a </a:t>
            </a:r>
            <a:r>
              <a:rPr lang="en-US" altLang="zh-CN" sz="2300" dirty="0">
                <a:solidFill>
                  <a:srgbClr val="000000"/>
                </a:solidFill>
                <a:latin typeface="Lucida Console" pitchFamily="49" charset="0"/>
                <a:ea typeface="宋体" pitchFamily="2" charset="-122"/>
              </a:rPr>
              <a:t>static</a:t>
            </a:r>
            <a:r>
              <a:rPr lang="en-US" altLang="zh-CN" sz="2300" dirty="0">
                <a:solidFill>
                  <a:srgbClr val="000000"/>
                </a:solidFill>
                <a:latin typeface="Times New Roman" pitchFamily="18" charset="0"/>
                <a:ea typeface="宋体" pitchFamily="2" charset="-122"/>
              </a:rPr>
              <a:t> method </a:t>
            </a:r>
          </a:p>
          <a:p>
            <a:pPr lvl="2" eaLnBrk="1" hangingPunct="1">
              <a:lnSpc>
                <a:spcPct val="90000"/>
              </a:lnSpc>
            </a:pPr>
            <a:r>
              <a:rPr lang="en-US" altLang="zh-CN" sz="1800" i="1" dirty="0" err="1">
                <a:solidFill>
                  <a:srgbClr val="000000"/>
                </a:solidFill>
                <a:latin typeface="AGaramond" pitchFamily="18" charset="0"/>
                <a:ea typeface="宋体" pitchFamily="2" charset="-122"/>
              </a:rPr>
              <a:t>ClassName</a:t>
            </a:r>
            <a:r>
              <a:rPr lang="en-US" altLang="zh-CN" sz="1800" i="1" dirty="0" err="1">
                <a:solidFill>
                  <a:srgbClr val="000000"/>
                </a:solidFill>
                <a:latin typeface="Lucida Console" pitchFamily="49" charset="0"/>
                <a:ea typeface="宋体" pitchFamily="2" charset="-122"/>
              </a:rPr>
              <a:t>.</a:t>
            </a:r>
            <a:r>
              <a:rPr lang="en-US" altLang="zh-CN" sz="1800" i="1" dirty="0" err="1">
                <a:solidFill>
                  <a:srgbClr val="000000"/>
                </a:solidFill>
                <a:latin typeface="AGaramond" pitchFamily="18" charset="0"/>
                <a:ea typeface="宋体" pitchFamily="2" charset="-122"/>
              </a:rPr>
              <a:t>methodName</a:t>
            </a:r>
            <a:r>
              <a:rPr lang="en-US" altLang="zh-CN" sz="1800" i="1" dirty="0">
                <a:solidFill>
                  <a:srgbClr val="000000"/>
                </a:solidFill>
                <a:latin typeface="Lucida Console" pitchFamily="49" charset="0"/>
                <a:ea typeface="宋体" pitchFamily="2" charset="-122"/>
              </a:rPr>
              <a:t>( </a:t>
            </a:r>
            <a:r>
              <a:rPr lang="en-US" altLang="zh-CN" sz="1800" i="1" dirty="0">
                <a:solidFill>
                  <a:srgbClr val="000000"/>
                </a:solidFill>
                <a:latin typeface="AGaramond" pitchFamily="18" charset="0"/>
                <a:ea typeface="宋体" pitchFamily="2" charset="-122"/>
              </a:rPr>
              <a:t>arguments</a:t>
            </a:r>
            <a:r>
              <a:rPr lang="en-US" altLang="zh-CN" sz="1800" i="1" dirty="0">
                <a:solidFill>
                  <a:srgbClr val="000000"/>
                </a:solidFill>
                <a:latin typeface="Lucida Console" pitchFamily="49" charset="0"/>
                <a:ea typeface="宋体" pitchFamily="2" charset="-122"/>
              </a:rPr>
              <a:t> )</a:t>
            </a:r>
          </a:p>
          <a:p>
            <a:pPr eaLnBrk="1" hangingPunct="1">
              <a:lnSpc>
                <a:spcPct val="90000"/>
              </a:lnSpc>
            </a:pPr>
            <a:r>
              <a:rPr lang="en-US" altLang="zh-CN" sz="2300" dirty="0">
                <a:solidFill>
                  <a:srgbClr val="000000"/>
                </a:solidFill>
                <a:latin typeface="Times New Roman" pitchFamily="18" charset="0"/>
                <a:ea typeface="宋体" pitchFamily="2" charset="-122"/>
              </a:rPr>
              <a:t>Class </a:t>
            </a:r>
            <a:r>
              <a:rPr lang="en-US" altLang="zh-CN" sz="2300" dirty="0">
                <a:solidFill>
                  <a:srgbClr val="FF0000"/>
                </a:solidFill>
                <a:latin typeface="Lucida Console" pitchFamily="49" charset="0"/>
                <a:ea typeface="宋体" pitchFamily="2" charset="-122"/>
              </a:rPr>
              <a:t>Math</a:t>
            </a:r>
            <a:r>
              <a:rPr lang="en-US" altLang="zh-CN" sz="2300" dirty="0">
                <a:solidFill>
                  <a:srgbClr val="000000"/>
                </a:solidFill>
                <a:latin typeface="Times New Roman" pitchFamily="18" charset="0"/>
                <a:ea typeface="宋体" pitchFamily="2" charset="-122"/>
              </a:rPr>
              <a:t> provides a collection of </a:t>
            </a:r>
            <a:r>
              <a:rPr lang="en-US" altLang="zh-CN" sz="2300" dirty="0">
                <a:solidFill>
                  <a:srgbClr val="000000"/>
                </a:solidFill>
                <a:latin typeface="Lucida Console" pitchFamily="49" charset="0"/>
                <a:ea typeface="宋体" pitchFamily="2" charset="-122"/>
              </a:rPr>
              <a:t>static</a:t>
            </a:r>
            <a:r>
              <a:rPr lang="en-US" altLang="zh-CN" sz="2300" dirty="0">
                <a:solidFill>
                  <a:srgbClr val="000000"/>
                </a:solidFill>
                <a:latin typeface="Times New Roman" pitchFamily="18" charset="0"/>
                <a:ea typeface="宋体" pitchFamily="2" charset="-122"/>
              </a:rPr>
              <a:t> methods that enable you to perform common mathematical calculations. </a:t>
            </a:r>
          </a:p>
          <a:p>
            <a:pPr eaLnBrk="1" hangingPunct="1">
              <a:lnSpc>
                <a:spcPct val="90000"/>
              </a:lnSpc>
            </a:pPr>
            <a:r>
              <a:rPr lang="en-US" altLang="zh-CN" sz="2300" dirty="0">
                <a:solidFill>
                  <a:srgbClr val="000000"/>
                </a:solidFill>
                <a:latin typeface="Times New Roman" pitchFamily="18" charset="0"/>
                <a:ea typeface="宋体" pitchFamily="2" charset="-122"/>
              </a:rPr>
              <a:t>Method arguments may be constants, variables or expressions.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h06imageslides_Page_0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h06imageslides_Page_09.png"/>
          <p:cNvPicPr>
            <a:picLocks noGrp="1" noChangeAspect="1"/>
          </p:cNvPicPr>
          <p:nvPr isPhoto="1"/>
        </p:nvPicPr>
        <p:blipFill>
          <a:blip r:embed="rId3">
            <a:extLst>
              <a:ext uri="{28A0092B-C50C-407E-A947-70E740481C1C}">
                <a14:useLocalDpi xmlns:a14="http://schemas.microsoft.com/office/drawing/2010/main" val="0"/>
              </a:ext>
            </a:extLst>
          </a:blip>
          <a:srcRect r="22501"/>
          <a:stretch>
            <a:fillRect/>
          </a:stretch>
        </p:blipFill>
        <p:spPr bwMode="auto">
          <a:xfrm>
            <a:off x="0" y="-182563"/>
            <a:ext cx="8988425" cy="704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h06imageslides_Page_10.png"/>
          <p:cNvPicPr>
            <a:picLocks noGrp="1" noChangeAspect="1"/>
          </p:cNvPicPr>
          <p:nvPr isPhoto="1"/>
        </p:nvPicPr>
        <p:blipFill>
          <a:blip r:embed="rId3">
            <a:extLst>
              <a:ext uri="{28A0092B-C50C-407E-A947-70E740481C1C}">
                <a14:useLocalDpi xmlns:a14="http://schemas.microsoft.com/office/drawing/2010/main" val="0"/>
              </a:ext>
            </a:extLst>
          </a:blip>
          <a:srcRect r="22501" b="52731"/>
          <a:stretch>
            <a:fillRect/>
          </a:stretch>
        </p:blipFill>
        <p:spPr bwMode="auto">
          <a:xfrm>
            <a:off x="-457200" y="652463"/>
            <a:ext cx="955675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Lucida Console"/>
              </a:rPr>
              <a:t>static</a:t>
            </a:r>
            <a:r>
              <a:rPr lang="en-US" dirty="0">
                <a:solidFill>
                  <a:srgbClr val="3380E6"/>
                </a:solidFill>
                <a:latin typeface="Arial"/>
              </a:rPr>
              <a:t> Methods, </a:t>
            </a:r>
            <a:r>
              <a:rPr lang="en-US" dirty="0">
                <a:solidFill>
                  <a:srgbClr val="3380E6"/>
                </a:solidFill>
                <a:latin typeface="Lucida Console"/>
              </a:rPr>
              <a:t>static</a:t>
            </a:r>
            <a:r>
              <a:rPr lang="en-US" dirty="0">
                <a:solidFill>
                  <a:srgbClr val="3380E6"/>
                </a:solidFill>
                <a:latin typeface="Arial"/>
              </a:rPr>
              <a:t> Fields and Class </a:t>
            </a:r>
            <a:r>
              <a:rPr lang="en-US" dirty="0">
                <a:solidFill>
                  <a:srgbClr val="3380E6"/>
                </a:solidFill>
                <a:latin typeface="Lucida Console"/>
              </a:rPr>
              <a:t>Math</a:t>
            </a:r>
            <a:r>
              <a:rPr lang="en-US" dirty="0">
                <a:solidFill>
                  <a:srgbClr val="3380E6"/>
                </a:solidFill>
                <a:latin typeface="Arial"/>
              </a:rPr>
              <a:t> (Cont.)</a:t>
            </a:r>
          </a:p>
        </p:txBody>
      </p:sp>
      <p:sp>
        <p:nvSpPr>
          <p:cNvPr id="25603" name="Text Placeholder 2"/>
          <p:cNvSpPr>
            <a:spLocks noGrp="1"/>
          </p:cNvSpPr>
          <p:nvPr>
            <p:ph type="body" idx="1"/>
          </p:nvPr>
        </p:nvSpPr>
        <p:spPr/>
        <p:txBody>
          <a:bodyPr/>
          <a:lstStyle/>
          <a:p>
            <a:pPr eaLnBrk="1" hangingPunct="1"/>
            <a:r>
              <a:rPr lang="en-US" altLang="zh-CN">
                <a:solidFill>
                  <a:srgbClr val="000000"/>
                </a:solidFill>
                <a:latin typeface="Lucida Console" pitchFamily="49" charset="0"/>
                <a:ea typeface="宋体" pitchFamily="2" charset="-122"/>
              </a:rPr>
              <a:t>Math</a:t>
            </a:r>
            <a:r>
              <a:rPr lang="en-US" altLang="zh-CN">
                <a:solidFill>
                  <a:srgbClr val="000000"/>
                </a:solidFill>
                <a:latin typeface="Times New Roman" pitchFamily="18" charset="0"/>
                <a:ea typeface="宋体" pitchFamily="2" charset="-122"/>
              </a:rPr>
              <a:t> fields for common mathematical constants</a:t>
            </a:r>
          </a:p>
          <a:p>
            <a:pPr lvl="1" eaLnBrk="1" hangingPunct="1"/>
            <a:r>
              <a:rPr lang="en-US" altLang="zh-CN">
                <a:solidFill>
                  <a:srgbClr val="0000FF"/>
                </a:solidFill>
                <a:latin typeface="LucidaSansTypewriter" pitchFamily="49" charset="0"/>
                <a:ea typeface="宋体" pitchFamily="2" charset="-122"/>
              </a:rPr>
              <a:t>Math.PI</a:t>
            </a:r>
            <a:r>
              <a:rPr lang="en-US" altLang="zh-CN">
                <a:solidFill>
                  <a:srgbClr val="000000"/>
                </a:solidFill>
                <a:latin typeface="Times New Roman" pitchFamily="18" charset="0"/>
                <a:ea typeface="宋体" pitchFamily="2" charset="-122"/>
              </a:rPr>
              <a:t> (3.141592653589793)</a:t>
            </a:r>
          </a:p>
          <a:p>
            <a:pPr lvl="1" eaLnBrk="1" hangingPunct="1"/>
            <a:r>
              <a:rPr lang="en-US" altLang="zh-CN">
                <a:solidFill>
                  <a:srgbClr val="0000FF"/>
                </a:solidFill>
                <a:latin typeface="LucidaSansTypewriter" pitchFamily="49" charset="0"/>
                <a:ea typeface="宋体" pitchFamily="2" charset="-122"/>
              </a:rPr>
              <a:t>Math.E</a:t>
            </a:r>
            <a:r>
              <a:rPr lang="en-US" altLang="zh-CN">
                <a:solidFill>
                  <a:srgbClr val="000000"/>
                </a:solidFill>
                <a:latin typeface="Times New Roman" pitchFamily="18" charset="0"/>
                <a:ea typeface="宋体" pitchFamily="2" charset="-122"/>
              </a:rPr>
              <a:t> (2.718281828459045)</a:t>
            </a:r>
          </a:p>
          <a:p>
            <a:pPr eaLnBrk="1" hangingPunct="1"/>
            <a:r>
              <a:rPr lang="en-US" altLang="zh-CN">
                <a:solidFill>
                  <a:srgbClr val="FF0000"/>
                </a:solidFill>
                <a:latin typeface="Times New Roman" pitchFamily="18" charset="0"/>
                <a:ea typeface="宋体" pitchFamily="2" charset="-122"/>
              </a:rPr>
              <a:t>Declared in class </a:t>
            </a:r>
            <a:r>
              <a:rPr lang="en-US" altLang="zh-CN">
                <a:solidFill>
                  <a:srgbClr val="FF0000"/>
                </a:solidFill>
                <a:latin typeface="Lucida Console" pitchFamily="49" charset="0"/>
                <a:ea typeface="宋体" pitchFamily="2" charset="-122"/>
              </a:rPr>
              <a:t>Math</a:t>
            </a:r>
            <a:r>
              <a:rPr lang="en-US" altLang="zh-CN">
                <a:solidFill>
                  <a:srgbClr val="FF0000"/>
                </a:solidFill>
                <a:latin typeface="Times New Roman" pitchFamily="18" charset="0"/>
                <a:ea typeface="宋体" pitchFamily="2" charset="-122"/>
              </a:rPr>
              <a:t> with the modifiers </a:t>
            </a:r>
            <a:r>
              <a:rPr lang="en-US" altLang="zh-CN">
                <a:solidFill>
                  <a:srgbClr val="FF0000"/>
                </a:solidFill>
                <a:latin typeface="Lucida Console" pitchFamily="49" charset="0"/>
                <a:ea typeface="宋体" pitchFamily="2" charset="-122"/>
              </a:rPr>
              <a:t>public</a:t>
            </a:r>
            <a:r>
              <a:rPr lang="en-US" altLang="zh-CN">
                <a:solidFill>
                  <a:srgbClr val="FF0000"/>
                </a:solidFill>
                <a:latin typeface="Times New Roman" pitchFamily="18" charset="0"/>
                <a:ea typeface="宋体" pitchFamily="2" charset="-122"/>
              </a:rPr>
              <a:t>, </a:t>
            </a:r>
            <a:r>
              <a:rPr lang="en-US" altLang="zh-CN">
                <a:solidFill>
                  <a:srgbClr val="FF0000"/>
                </a:solidFill>
                <a:latin typeface="Lucida Console" pitchFamily="49" charset="0"/>
                <a:ea typeface="宋体" pitchFamily="2" charset="-122"/>
              </a:rPr>
              <a:t>final</a:t>
            </a:r>
            <a:r>
              <a:rPr lang="en-US" altLang="zh-CN">
                <a:solidFill>
                  <a:srgbClr val="FF0000"/>
                </a:solidFill>
                <a:latin typeface="Times New Roman" pitchFamily="18" charset="0"/>
                <a:ea typeface="宋体" pitchFamily="2" charset="-122"/>
              </a:rPr>
              <a:t> and </a:t>
            </a:r>
            <a:r>
              <a:rPr lang="en-US" altLang="zh-CN">
                <a:solidFill>
                  <a:srgbClr val="FF0000"/>
                </a:solidFill>
                <a:latin typeface="Lucida Console" pitchFamily="49" charset="0"/>
                <a:ea typeface="宋体" pitchFamily="2" charset="-122"/>
              </a:rPr>
              <a:t>static</a:t>
            </a:r>
            <a:endParaRPr lang="en-US" altLang="zh-CN">
              <a:solidFill>
                <a:srgbClr val="FF0000"/>
              </a:solidFill>
              <a:latin typeface="Times New Roman" pitchFamily="18" charset="0"/>
              <a:ea typeface="宋体" pitchFamily="2" charset="-122"/>
            </a:endParaRPr>
          </a:p>
          <a:p>
            <a:pPr lvl="1" eaLnBrk="1" hangingPunct="1"/>
            <a:r>
              <a:rPr lang="en-US" altLang="zh-CN">
                <a:solidFill>
                  <a:srgbClr val="000000"/>
                </a:solidFill>
                <a:latin typeface="Lucida Console" pitchFamily="49" charset="0"/>
                <a:ea typeface="宋体" pitchFamily="2" charset="-122"/>
              </a:rPr>
              <a:t>public</a:t>
            </a:r>
            <a:r>
              <a:rPr lang="en-US" altLang="zh-CN">
                <a:solidFill>
                  <a:srgbClr val="000000"/>
                </a:solidFill>
                <a:latin typeface="Times New Roman" pitchFamily="18" charset="0"/>
                <a:ea typeface="宋体" pitchFamily="2" charset="-122"/>
              </a:rPr>
              <a:t> allows you to use these fields in your own classes. </a:t>
            </a:r>
          </a:p>
          <a:p>
            <a:pPr lvl="1" eaLnBrk="1" hangingPunct="1"/>
            <a:r>
              <a:rPr lang="en-US" altLang="zh-CN">
                <a:solidFill>
                  <a:srgbClr val="000000"/>
                </a:solidFill>
                <a:latin typeface="Times New Roman" pitchFamily="18" charset="0"/>
                <a:ea typeface="宋体" pitchFamily="2" charset="-122"/>
              </a:rPr>
              <a:t>A field declared with keyword </a:t>
            </a:r>
            <a:r>
              <a:rPr lang="en-US" altLang="zh-CN">
                <a:solidFill>
                  <a:srgbClr val="FF0000"/>
                </a:solidFill>
                <a:latin typeface="LucidaSansTypewriter" pitchFamily="49" charset="0"/>
                <a:ea typeface="宋体" pitchFamily="2" charset="-122"/>
              </a:rPr>
              <a:t>final</a:t>
            </a:r>
            <a:r>
              <a:rPr lang="en-US" altLang="zh-CN">
                <a:solidFill>
                  <a:srgbClr val="000000"/>
                </a:solidFill>
                <a:latin typeface="Times New Roman" pitchFamily="18" charset="0"/>
                <a:ea typeface="宋体" pitchFamily="2" charset="-122"/>
              </a:rPr>
              <a:t> is constant—its value cannot change after the field is initialized. </a:t>
            </a:r>
          </a:p>
          <a:p>
            <a:pPr lvl="1" eaLnBrk="1" hangingPunct="1"/>
            <a:r>
              <a:rPr lang="en-US" altLang="zh-CN">
                <a:solidFill>
                  <a:srgbClr val="000000"/>
                </a:solidFill>
                <a:latin typeface="Lucida Console" pitchFamily="49" charset="0"/>
                <a:ea typeface="宋体" pitchFamily="2" charset="-122"/>
              </a:rPr>
              <a:t>PI</a:t>
            </a:r>
            <a:r>
              <a:rPr lang="en-US" altLang="zh-CN">
                <a:solidFill>
                  <a:srgbClr val="000000"/>
                </a:solidFill>
                <a:latin typeface="Times New Roman" pitchFamily="18" charset="0"/>
                <a:ea typeface="宋体" pitchFamily="2" charset="-122"/>
              </a:rPr>
              <a:t> and </a:t>
            </a:r>
            <a:r>
              <a:rPr lang="en-US" altLang="zh-CN">
                <a:solidFill>
                  <a:srgbClr val="000000"/>
                </a:solidFill>
                <a:latin typeface="Lucida Console" pitchFamily="49" charset="0"/>
                <a:ea typeface="宋体" pitchFamily="2" charset="-122"/>
              </a:rPr>
              <a:t>E</a:t>
            </a:r>
            <a:r>
              <a:rPr lang="en-US" altLang="zh-CN">
                <a:solidFill>
                  <a:srgbClr val="000000"/>
                </a:solidFill>
                <a:latin typeface="Times New Roman" pitchFamily="18" charset="0"/>
                <a:ea typeface="宋体" pitchFamily="2" charset="-122"/>
              </a:rPr>
              <a:t> are declared </a:t>
            </a:r>
            <a:r>
              <a:rPr lang="en-US" altLang="zh-CN">
                <a:solidFill>
                  <a:srgbClr val="000000"/>
                </a:solidFill>
                <a:latin typeface="Lucida Console" pitchFamily="49" charset="0"/>
                <a:ea typeface="宋体" pitchFamily="2" charset="-122"/>
              </a:rPr>
              <a:t>final</a:t>
            </a:r>
            <a:r>
              <a:rPr lang="en-US" altLang="zh-CN">
                <a:solidFill>
                  <a:srgbClr val="000000"/>
                </a:solidFill>
                <a:latin typeface="Times New Roman" pitchFamily="18" charset="0"/>
                <a:ea typeface="宋体" pitchFamily="2" charset="-122"/>
              </a:rPr>
              <a:t> because their values never change.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Lucida Console"/>
              </a:rPr>
              <a:t>static</a:t>
            </a:r>
            <a:r>
              <a:rPr lang="en-US" dirty="0">
                <a:solidFill>
                  <a:srgbClr val="3380E6"/>
                </a:solidFill>
                <a:latin typeface="Arial"/>
              </a:rPr>
              <a:t> Methods, </a:t>
            </a:r>
            <a:r>
              <a:rPr lang="en-US" dirty="0">
                <a:solidFill>
                  <a:srgbClr val="3380E6"/>
                </a:solidFill>
                <a:latin typeface="Lucida Console"/>
              </a:rPr>
              <a:t>static</a:t>
            </a:r>
            <a:r>
              <a:rPr lang="en-US" dirty="0">
                <a:solidFill>
                  <a:srgbClr val="3380E6"/>
                </a:solidFill>
                <a:latin typeface="Arial"/>
              </a:rPr>
              <a:t> Fields and Class </a:t>
            </a:r>
            <a:r>
              <a:rPr lang="en-US" dirty="0">
                <a:solidFill>
                  <a:srgbClr val="3380E6"/>
                </a:solidFill>
                <a:latin typeface="Lucida Console"/>
              </a:rPr>
              <a:t>Math</a:t>
            </a:r>
            <a:r>
              <a:rPr lang="en-US" dirty="0">
                <a:solidFill>
                  <a:srgbClr val="3380E6"/>
                </a:solidFill>
                <a:latin typeface="Arial"/>
              </a:rPr>
              <a:t> (Cont.)</a:t>
            </a:r>
          </a:p>
        </p:txBody>
      </p:sp>
      <p:sp>
        <p:nvSpPr>
          <p:cNvPr id="26627"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A field that represents an </a:t>
            </a:r>
            <a:r>
              <a:rPr lang="en-US" altLang="zh-CN" dirty="0">
                <a:solidFill>
                  <a:srgbClr val="FF0000"/>
                </a:solidFill>
                <a:latin typeface="Times New Roman" pitchFamily="18" charset="0"/>
                <a:ea typeface="宋体" pitchFamily="2" charset="-122"/>
              </a:rPr>
              <a:t>attribute</a:t>
            </a:r>
            <a:r>
              <a:rPr lang="en-US" altLang="zh-CN" dirty="0">
                <a:solidFill>
                  <a:srgbClr val="000000"/>
                </a:solidFill>
                <a:latin typeface="Times New Roman" pitchFamily="18" charset="0"/>
                <a:ea typeface="宋体" pitchFamily="2" charset="-122"/>
              </a:rPr>
              <a:t> is also known as an </a:t>
            </a:r>
            <a:r>
              <a:rPr lang="en-US" altLang="zh-CN" dirty="0">
                <a:solidFill>
                  <a:srgbClr val="FF0000"/>
                </a:solidFill>
                <a:latin typeface="Times New Roman" pitchFamily="18" charset="0"/>
                <a:ea typeface="宋体" pitchFamily="2" charset="-122"/>
              </a:rPr>
              <a:t>instance variable</a:t>
            </a:r>
            <a:r>
              <a:rPr lang="en-US" altLang="zh-CN" dirty="0">
                <a:solidFill>
                  <a:srgbClr val="000000"/>
                </a:solidFill>
                <a:latin typeface="Times New Roman" pitchFamily="18" charset="0"/>
                <a:ea typeface="宋体" pitchFamily="2" charset="-122"/>
              </a:rPr>
              <a:t>—each object (instance) of the class has a separate instance of the variable in memory. </a:t>
            </a:r>
          </a:p>
          <a:p>
            <a:pPr eaLnBrk="1" hangingPunct="1"/>
            <a:r>
              <a:rPr lang="en-US" altLang="zh-CN" dirty="0">
                <a:solidFill>
                  <a:srgbClr val="000000"/>
                </a:solidFill>
                <a:latin typeface="Times New Roman" pitchFamily="18" charset="0"/>
                <a:ea typeface="宋体" pitchFamily="2" charset="-122"/>
              </a:rPr>
              <a:t>Fields for which each object of a class does not have a separate instance of the field are declared </a:t>
            </a:r>
            <a:r>
              <a:rPr lang="en-US" altLang="zh-CN" dirty="0">
                <a:solidFill>
                  <a:srgbClr val="FF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and are also known as </a:t>
            </a:r>
            <a:r>
              <a:rPr lang="en-US" altLang="zh-CN" dirty="0">
                <a:solidFill>
                  <a:srgbClr val="FF0000"/>
                </a:solidFill>
                <a:latin typeface="Times New Roman" pitchFamily="18" charset="0"/>
                <a:ea typeface="宋体" pitchFamily="2" charset="-122"/>
              </a:rPr>
              <a:t>class variables</a:t>
            </a:r>
            <a:r>
              <a:rPr lang="en-US" altLang="zh-CN" dirty="0">
                <a:solidFill>
                  <a:srgbClr val="000000"/>
                </a:solidFill>
                <a:latin typeface="Times New Roman" pitchFamily="18" charset="0"/>
                <a:ea typeface="宋体" pitchFamily="2" charset="-122"/>
              </a:rPr>
              <a:t>. </a:t>
            </a:r>
          </a:p>
          <a:p>
            <a:pPr eaLnBrk="1" hangingPunct="1"/>
            <a:r>
              <a:rPr lang="en-US" altLang="zh-CN" dirty="0">
                <a:solidFill>
                  <a:srgbClr val="000000"/>
                </a:solidFill>
                <a:latin typeface="Times New Roman" pitchFamily="18" charset="0"/>
                <a:ea typeface="宋体" pitchFamily="2" charset="-122"/>
              </a:rPr>
              <a:t>All objects of a class containing </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fields share one copy of those fields. </a:t>
            </a:r>
          </a:p>
          <a:p>
            <a:pPr eaLnBrk="1" hangingPunct="1"/>
            <a:r>
              <a:rPr lang="en-US" altLang="zh-CN" dirty="0">
                <a:solidFill>
                  <a:srgbClr val="000000"/>
                </a:solidFill>
                <a:latin typeface="Times New Roman" pitchFamily="18" charset="0"/>
                <a:ea typeface="宋体" pitchFamily="2" charset="-122"/>
              </a:rPr>
              <a:t>Together the class variables (i.e., </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variables) and instance variables represent the fields of a class.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Lucida Console"/>
              </a:rPr>
              <a:t>static</a:t>
            </a:r>
            <a:r>
              <a:rPr lang="en-US" dirty="0">
                <a:solidFill>
                  <a:srgbClr val="3380E6"/>
                </a:solidFill>
                <a:latin typeface="Arial"/>
              </a:rPr>
              <a:t> Methods, </a:t>
            </a:r>
            <a:r>
              <a:rPr lang="en-US" dirty="0">
                <a:solidFill>
                  <a:srgbClr val="3380E6"/>
                </a:solidFill>
                <a:latin typeface="Lucida Console"/>
              </a:rPr>
              <a:t>static</a:t>
            </a:r>
            <a:r>
              <a:rPr lang="en-US" dirty="0">
                <a:solidFill>
                  <a:srgbClr val="3380E6"/>
                </a:solidFill>
                <a:latin typeface="Arial"/>
              </a:rPr>
              <a:t> Fields and Class </a:t>
            </a:r>
            <a:r>
              <a:rPr lang="en-US" dirty="0">
                <a:solidFill>
                  <a:srgbClr val="3380E6"/>
                </a:solidFill>
                <a:latin typeface="Lucida Console"/>
              </a:rPr>
              <a:t>Math</a:t>
            </a:r>
            <a:r>
              <a:rPr lang="en-US" dirty="0">
                <a:solidFill>
                  <a:srgbClr val="3380E6"/>
                </a:solidFill>
                <a:latin typeface="Arial"/>
              </a:rPr>
              <a:t> (Cont.)</a:t>
            </a:r>
          </a:p>
        </p:txBody>
      </p:sp>
      <p:sp>
        <p:nvSpPr>
          <p:cNvPr id="27651" name="Text Placeholder 2"/>
          <p:cNvSpPr>
            <a:spLocks noGrp="1"/>
          </p:cNvSpPr>
          <p:nvPr>
            <p:ph type="body" idx="1"/>
          </p:nvPr>
        </p:nvSpPr>
        <p:spPr/>
        <p:txBody>
          <a:bodyPr/>
          <a:lstStyle/>
          <a:p>
            <a:pPr eaLnBrk="1" hangingPunct="1"/>
            <a:r>
              <a:rPr lang="en-US" altLang="zh-CN">
                <a:solidFill>
                  <a:srgbClr val="000000"/>
                </a:solidFill>
                <a:latin typeface="Times New Roman" pitchFamily="18" charset="0"/>
                <a:ea typeface="宋体" pitchFamily="2" charset="-122"/>
              </a:rPr>
              <a:t>Why is method </a:t>
            </a:r>
            <a:r>
              <a:rPr lang="en-US" altLang="zh-CN" b="1">
                <a:solidFill>
                  <a:srgbClr val="000000"/>
                </a:solidFill>
                <a:latin typeface="Lucida Console" pitchFamily="49" charset="0"/>
                <a:ea typeface="宋体" pitchFamily="2" charset="-122"/>
              </a:rPr>
              <a:t>main</a:t>
            </a:r>
            <a:r>
              <a:rPr lang="en-US" altLang="zh-CN" b="1">
                <a:solidFill>
                  <a:srgbClr val="000000"/>
                </a:solidFill>
                <a:latin typeface="Times New Roman" pitchFamily="18" charset="0"/>
                <a:ea typeface="宋体" pitchFamily="2" charset="-122"/>
              </a:rPr>
              <a:t> </a:t>
            </a:r>
            <a:r>
              <a:rPr lang="en-US" altLang="zh-CN">
                <a:solidFill>
                  <a:srgbClr val="000000"/>
                </a:solidFill>
                <a:latin typeface="Times New Roman" pitchFamily="18" charset="0"/>
                <a:ea typeface="宋体" pitchFamily="2" charset="-122"/>
              </a:rPr>
              <a:t>declared </a:t>
            </a:r>
            <a:r>
              <a:rPr lang="en-US" altLang="zh-CN" b="1">
                <a:solidFill>
                  <a:srgbClr val="000000"/>
                </a:solidFill>
                <a:latin typeface="Lucida Console" pitchFamily="49" charset="0"/>
                <a:ea typeface="宋体" pitchFamily="2" charset="-122"/>
              </a:rPr>
              <a:t>static</a:t>
            </a:r>
            <a:r>
              <a:rPr lang="en-US" altLang="zh-CN">
                <a:solidFill>
                  <a:srgbClr val="000000"/>
                </a:solidFill>
                <a:latin typeface="Times New Roman" pitchFamily="18" charset="0"/>
                <a:ea typeface="宋体" pitchFamily="2" charset="-122"/>
              </a:rPr>
              <a:t>?</a:t>
            </a:r>
          </a:p>
          <a:p>
            <a:pPr lvl="1" eaLnBrk="1" hangingPunct="1"/>
            <a:r>
              <a:rPr lang="en-US" altLang="zh-CN">
                <a:solidFill>
                  <a:srgbClr val="000000"/>
                </a:solidFill>
                <a:latin typeface="Times New Roman" pitchFamily="18" charset="0"/>
                <a:ea typeface="宋体" pitchFamily="2" charset="-122"/>
              </a:rPr>
              <a:t>The JVM attempts to invoke the </a:t>
            </a:r>
            <a:r>
              <a:rPr lang="en-US" altLang="zh-CN">
                <a:solidFill>
                  <a:srgbClr val="000000"/>
                </a:solidFill>
                <a:latin typeface="Lucida Console" pitchFamily="49" charset="0"/>
                <a:ea typeface="宋体" pitchFamily="2" charset="-122"/>
              </a:rPr>
              <a:t>main</a:t>
            </a:r>
            <a:r>
              <a:rPr lang="en-US" altLang="zh-CN">
                <a:solidFill>
                  <a:srgbClr val="000000"/>
                </a:solidFill>
                <a:latin typeface="Times New Roman" pitchFamily="18" charset="0"/>
                <a:ea typeface="宋体" pitchFamily="2" charset="-122"/>
              </a:rPr>
              <a:t> method of the class you specify—when no objects of the class have been created. </a:t>
            </a:r>
          </a:p>
          <a:p>
            <a:pPr lvl="1" eaLnBrk="1" hangingPunct="1"/>
            <a:r>
              <a:rPr lang="en-US" altLang="zh-CN">
                <a:solidFill>
                  <a:srgbClr val="000000"/>
                </a:solidFill>
                <a:latin typeface="Times New Roman" pitchFamily="18" charset="0"/>
                <a:ea typeface="宋体" pitchFamily="2" charset="-122"/>
              </a:rPr>
              <a:t>Declaring </a:t>
            </a:r>
            <a:r>
              <a:rPr lang="en-US" altLang="zh-CN">
                <a:solidFill>
                  <a:srgbClr val="000000"/>
                </a:solidFill>
                <a:latin typeface="Lucida Console" pitchFamily="49" charset="0"/>
                <a:ea typeface="宋体" pitchFamily="2" charset="-122"/>
              </a:rPr>
              <a:t>main</a:t>
            </a:r>
            <a:r>
              <a:rPr lang="en-US" altLang="zh-CN">
                <a:solidFill>
                  <a:srgbClr val="000000"/>
                </a:solidFill>
                <a:latin typeface="Times New Roman" pitchFamily="18" charset="0"/>
                <a:ea typeface="宋体" pitchFamily="2" charset="-122"/>
              </a:rPr>
              <a:t> as </a:t>
            </a:r>
            <a:r>
              <a:rPr lang="en-US" altLang="zh-CN">
                <a:solidFill>
                  <a:srgbClr val="000000"/>
                </a:solidFill>
                <a:latin typeface="Lucida Console" pitchFamily="49" charset="0"/>
                <a:ea typeface="宋体" pitchFamily="2" charset="-122"/>
              </a:rPr>
              <a:t>static</a:t>
            </a:r>
            <a:r>
              <a:rPr lang="en-US" altLang="zh-CN">
                <a:solidFill>
                  <a:srgbClr val="000000"/>
                </a:solidFill>
                <a:latin typeface="Times New Roman" pitchFamily="18" charset="0"/>
                <a:ea typeface="宋体" pitchFamily="2" charset="-122"/>
              </a:rPr>
              <a:t> allows the JVM to invoke </a:t>
            </a:r>
            <a:r>
              <a:rPr lang="en-US" altLang="zh-CN">
                <a:solidFill>
                  <a:srgbClr val="000000"/>
                </a:solidFill>
                <a:latin typeface="Lucida Console" pitchFamily="49" charset="0"/>
                <a:ea typeface="宋体" pitchFamily="2" charset="-122"/>
              </a:rPr>
              <a:t>main</a:t>
            </a:r>
            <a:r>
              <a:rPr lang="en-US" altLang="zh-CN">
                <a:solidFill>
                  <a:srgbClr val="000000"/>
                </a:solidFill>
                <a:latin typeface="Times New Roman" pitchFamily="18" charset="0"/>
                <a:ea typeface="宋体" pitchFamily="2" charset="-122"/>
              </a:rPr>
              <a:t> without creating an instance of the class.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Declaring Methods with Multiple Parameters</a:t>
            </a:r>
          </a:p>
        </p:txBody>
      </p:sp>
      <p:sp>
        <p:nvSpPr>
          <p:cNvPr id="2867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Multiple parameters are specified as a comma-separated list.</a:t>
            </a:r>
          </a:p>
          <a:p>
            <a:pPr eaLnBrk="1" hangingPunct="1"/>
            <a:r>
              <a:rPr lang="en-US" altLang="zh-CN" dirty="0">
                <a:solidFill>
                  <a:srgbClr val="000000"/>
                </a:solidFill>
                <a:latin typeface="Times New Roman" pitchFamily="18" charset="0"/>
                <a:ea typeface="宋体" pitchFamily="2" charset="-122"/>
              </a:rPr>
              <a:t>There must be one argument in the method call for each parameter (sometimes called a </a:t>
            </a:r>
            <a:r>
              <a:rPr lang="en-US" altLang="zh-CN" dirty="0">
                <a:solidFill>
                  <a:srgbClr val="0000FF"/>
                </a:solidFill>
                <a:latin typeface="Times New Roman" pitchFamily="18" charset="0"/>
                <a:ea typeface="宋体" pitchFamily="2" charset="-122"/>
              </a:rPr>
              <a:t>formal parameter</a:t>
            </a:r>
            <a:r>
              <a:rPr lang="en-US" altLang="zh-CN" dirty="0">
                <a:solidFill>
                  <a:srgbClr val="000000"/>
                </a:solidFill>
                <a:latin typeface="Times New Roman" pitchFamily="18" charset="0"/>
                <a:ea typeface="宋体" pitchFamily="2" charset="-122"/>
              </a:rPr>
              <a:t>) in the method declaration. </a:t>
            </a:r>
          </a:p>
          <a:p>
            <a:pPr eaLnBrk="1" hangingPunct="1"/>
            <a:r>
              <a:rPr lang="en-US" altLang="zh-CN" dirty="0">
                <a:solidFill>
                  <a:srgbClr val="000000"/>
                </a:solidFill>
                <a:latin typeface="Times New Roman" pitchFamily="18" charset="0"/>
                <a:ea typeface="宋体" pitchFamily="2" charset="-122"/>
              </a:rPr>
              <a:t>Each argument must be consistent with the type of the corresponding parameter.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h06imageslides_Page_1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10221913" cy="620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h06imageslides_Page_03.png"/>
          <p:cNvPicPr>
            <a:picLocks noGrp="1" noChangeAspect="1"/>
          </p:cNvPicPr>
          <p:nvPr isPhoto="1"/>
        </p:nvPicPr>
        <p:blipFill>
          <a:blip r:embed="rId2">
            <a:extLst>
              <a:ext uri="{28A0092B-C50C-407E-A947-70E740481C1C}">
                <a14:useLocalDpi xmlns:a14="http://schemas.microsoft.com/office/drawing/2010/main" val="0"/>
              </a:ext>
            </a:extLst>
          </a:blip>
          <a:srcRect r="30833" b="40376"/>
          <a:stretch>
            <a:fillRect/>
          </a:stretch>
        </p:blipFill>
        <p:spPr bwMode="auto">
          <a:xfrm>
            <a:off x="0" y="652463"/>
            <a:ext cx="8799513"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ch06imageslides_Page_15.png"/>
          <p:cNvPicPr>
            <a:picLocks noGrp="1" noChangeAspect="1"/>
          </p:cNvPicPr>
          <p:nvPr isPhoto="1"/>
        </p:nvPicPr>
        <p:blipFill>
          <a:blip r:embed="rId2">
            <a:extLst>
              <a:ext uri="{28A0092B-C50C-407E-A947-70E740481C1C}">
                <a14:useLocalDpi xmlns:a14="http://schemas.microsoft.com/office/drawing/2010/main" val="0"/>
              </a:ext>
            </a:extLst>
          </a:blip>
          <a:srcRect r="21667" b="14899"/>
          <a:stretch>
            <a:fillRect/>
          </a:stretch>
        </p:blipFill>
        <p:spPr bwMode="auto">
          <a:xfrm>
            <a:off x="0" y="609600"/>
            <a:ext cx="854868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h06imageslides_Page_1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h06imageslides_Page_1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h06imageslides_Page_1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h06imageslides_Page_1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Declaring Methods with Multiple Parameters (Cont.)</a:t>
            </a:r>
          </a:p>
        </p:txBody>
      </p:sp>
      <p:sp>
        <p:nvSpPr>
          <p:cNvPr id="35843" name="Text Placeholder 2"/>
          <p:cNvSpPr>
            <a:spLocks noGrp="1"/>
          </p:cNvSpPr>
          <p:nvPr>
            <p:ph type="body" idx="1"/>
          </p:nvPr>
        </p:nvSpPr>
        <p:spPr/>
        <p:txBody>
          <a:bodyPr/>
          <a:lstStyle/>
          <a:p>
            <a:pPr eaLnBrk="1" hangingPunct="1"/>
            <a:r>
              <a:rPr lang="en-US" altLang="zh-CN">
                <a:solidFill>
                  <a:srgbClr val="000000"/>
                </a:solidFill>
                <a:latin typeface="Times New Roman" pitchFamily="18" charset="0"/>
                <a:ea typeface="宋体" pitchFamily="2" charset="-122"/>
              </a:rPr>
              <a:t>Implementing method </a:t>
            </a:r>
            <a:r>
              <a:rPr lang="en-US" altLang="zh-CN">
                <a:solidFill>
                  <a:srgbClr val="000000"/>
                </a:solidFill>
                <a:latin typeface="Lucida Console" pitchFamily="49" charset="0"/>
                <a:ea typeface="宋体" pitchFamily="2" charset="-122"/>
              </a:rPr>
              <a:t>maximum</a:t>
            </a:r>
            <a:r>
              <a:rPr lang="en-US" altLang="zh-CN">
                <a:solidFill>
                  <a:srgbClr val="000000"/>
                </a:solidFill>
                <a:latin typeface="Times New Roman" pitchFamily="18" charset="0"/>
                <a:ea typeface="宋体" pitchFamily="2" charset="-122"/>
              </a:rPr>
              <a:t> by reusing method </a:t>
            </a:r>
            <a:r>
              <a:rPr lang="en-US" altLang="zh-CN">
                <a:solidFill>
                  <a:srgbClr val="000000"/>
                </a:solidFill>
                <a:latin typeface="Lucida Console" pitchFamily="49" charset="0"/>
                <a:ea typeface="宋体" pitchFamily="2" charset="-122"/>
              </a:rPr>
              <a:t>Math.max</a:t>
            </a:r>
            <a:r>
              <a:rPr lang="en-US" altLang="zh-CN">
                <a:solidFill>
                  <a:srgbClr val="000000"/>
                </a:solidFill>
                <a:latin typeface="Times New Roman" pitchFamily="18" charset="0"/>
                <a:ea typeface="宋体" pitchFamily="2" charset="-122"/>
              </a:rPr>
              <a:t> </a:t>
            </a:r>
          </a:p>
          <a:p>
            <a:pPr lvl="1" eaLnBrk="1" hangingPunct="1"/>
            <a:r>
              <a:rPr lang="en-US" altLang="zh-CN">
                <a:solidFill>
                  <a:srgbClr val="000000"/>
                </a:solidFill>
                <a:latin typeface="Times New Roman" pitchFamily="18" charset="0"/>
                <a:ea typeface="宋体" pitchFamily="2" charset="-122"/>
              </a:rPr>
              <a:t>Two calls to </a:t>
            </a:r>
            <a:r>
              <a:rPr lang="en-US" altLang="zh-CN">
                <a:solidFill>
                  <a:srgbClr val="000000"/>
                </a:solidFill>
                <a:latin typeface="Lucida Console" pitchFamily="49" charset="0"/>
                <a:ea typeface="宋体" pitchFamily="2" charset="-122"/>
              </a:rPr>
              <a:t>Math.max</a:t>
            </a:r>
            <a:r>
              <a:rPr lang="en-US" altLang="zh-CN">
                <a:solidFill>
                  <a:srgbClr val="000000"/>
                </a:solidFill>
                <a:latin typeface="Times New Roman" pitchFamily="18" charset="0"/>
                <a:ea typeface="宋体" pitchFamily="2" charset="-122"/>
              </a:rPr>
              <a:t>, as follows:</a:t>
            </a:r>
          </a:p>
          <a:p>
            <a:pPr lvl="2" eaLnBrk="1" hangingPunct="1"/>
            <a:r>
              <a:rPr lang="en-US" altLang="zh-CN">
                <a:solidFill>
                  <a:srgbClr val="0000FF"/>
                </a:solidFill>
                <a:latin typeface="Lucida Console" pitchFamily="49" charset="0"/>
                <a:ea typeface="宋体" pitchFamily="2" charset="-122"/>
              </a:rPr>
              <a:t>return</a:t>
            </a:r>
            <a:r>
              <a:rPr lang="en-US" altLang="zh-CN">
                <a:solidFill>
                  <a:srgbClr val="000000"/>
                </a:solidFill>
                <a:latin typeface="Lucida Console" pitchFamily="49" charset="0"/>
                <a:ea typeface="宋体" pitchFamily="2" charset="-122"/>
              </a:rPr>
              <a:t> Math.max( x, Math.max( y, z ) );</a:t>
            </a:r>
          </a:p>
          <a:p>
            <a:pPr lvl="1" eaLnBrk="1" hangingPunct="1"/>
            <a:r>
              <a:rPr lang="en-US" altLang="zh-CN">
                <a:solidFill>
                  <a:srgbClr val="000000"/>
                </a:solidFill>
                <a:latin typeface="Times New Roman" pitchFamily="18" charset="0"/>
                <a:ea typeface="宋体" pitchFamily="2" charset="-122"/>
              </a:rPr>
              <a:t>The first specifies arguments </a:t>
            </a:r>
            <a:r>
              <a:rPr lang="en-US" altLang="zh-CN">
                <a:solidFill>
                  <a:srgbClr val="000000"/>
                </a:solidFill>
                <a:latin typeface="Lucida Console" pitchFamily="49" charset="0"/>
                <a:ea typeface="宋体" pitchFamily="2" charset="-122"/>
              </a:rPr>
              <a:t>x</a:t>
            </a:r>
            <a:r>
              <a:rPr lang="en-US" altLang="zh-CN">
                <a:solidFill>
                  <a:srgbClr val="000000"/>
                </a:solidFill>
                <a:latin typeface="Times New Roman" pitchFamily="18" charset="0"/>
                <a:ea typeface="宋体" pitchFamily="2" charset="-122"/>
              </a:rPr>
              <a:t> and </a:t>
            </a:r>
            <a:r>
              <a:rPr lang="en-US" altLang="zh-CN">
                <a:solidFill>
                  <a:srgbClr val="000000"/>
                </a:solidFill>
                <a:latin typeface="Lucida Console" pitchFamily="49" charset="0"/>
                <a:ea typeface="宋体" pitchFamily="2" charset="-122"/>
              </a:rPr>
              <a:t>Math.max(</a:t>
            </a:r>
            <a:r>
              <a:rPr lang="en-US" altLang="zh-CN">
                <a:solidFill>
                  <a:srgbClr val="000000"/>
                </a:solidFill>
                <a:latin typeface="Times New Roman" pitchFamily="18" charset="0"/>
                <a:ea typeface="宋体" pitchFamily="2" charset="-122"/>
              </a:rPr>
              <a:t> </a:t>
            </a:r>
            <a:r>
              <a:rPr lang="en-US" altLang="zh-CN">
                <a:solidFill>
                  <a:srgbClr val="000000"/>
                </a:solidFill>
                <a:latin typeface="Lucida Console" pitchFamily="49" charset="0"/>
                <a:ea typeface="宋体" pitchFamily="2" charset="-122"/>
              </a:rPr>
              <a:t>y,</a:t>
            </a:r>
            <a:r>
              <a:rPr lang="en-US" altLang="zh-CN">
                <a:solidFill>
                  <a:srgbClr val="000000"/>
                </a:solidFill>
                <a:latin typeface="Times New Roman" pitchFamily="18" charset="0"/>
                <a:ea typeface="宋体" pitchFamily="2" charset="-122"/>
              </a:rPr>
              <a:t> </a:t>
            </a:r>
            <a:r>
              <a:rPr lang="en-US" altLang="zh-CN">
                <a:solidFill>
                  <a:srgbClr val="000000"/>
                </a:solidFill>
                <a:latin typeface="Lucida Console" pitchFamily="49" charset="0"/>
                <a:ea typeface="宋体" pitchFamily="2" charset="-122"/>
              </a:rPr>
              <a:t>z</a:t>
            </a:r>
            <a:r>
              <a:rPr lang="en-US" altLang="zh-CN">
                <a:solidFill>
                  <a:srgbClr val="000000"/>
                </a:solidFill>
                <a:latin typeface="Times New Roman" pitchFamily="18" charset="0"/>
                <a:ea typeface="宋体" pitchFamily="2" charset="-122"/>
              </a:rPr>
              <a:t> </a:t>
            </a: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a:t>
            </a:r>
          </a:p>
          <a:p>
            <a:pPr lvl="1" eaLnBrk="1" hangingPunct="1"/>
            <a:r>
              <a:rPr lang="en-US" altLang="zh-CN">
                <a:solidFill>
                  <a:srgbClr val="000000"/>
                </a:solidFill>
                <a:latin typeface="Times New Roman" pitchFamily="18" charset="0"/>
                <a:ea typeface="宋体" pitchFamily="2" charset="-122"/>
              </a:rPr>
              <a:t>Before any method can be called, its arguments must be evaluated to determine their values. </a:t>
            </a:r>
          </a:p>
          <a:p>
            <a:pPr lvl="1" eaLnBrk="1" hangingPunct="1"/>
            <a:r>
              <a:rPr lang="en-US" altLang="zh-CN">
                <a:solidFill>
                  <a:srgbClr val="000000"/>
                </a:solidFill>
                <a:latin typeface="Times New Roman" pitchFamily="18" charset="0"/>
                <a:ea typeface="宋体" pitchFamily="2" charset="-122"/>
              </a:rPr>
              <a:t>If an argument is a method call, the method call must be performed to determine its return value. </a:t>
            </a:r>
          </a:p>
          <a:p>
            <a:pPr lvl="1" eaLnBrk="1" hangingPunct="1"/>
            <a:r>
              <a:rPr lang="en-US" altLang="zh-CN">
                <a:solidFill>
                  <a:srgbClr val="000000"/>
                </a:solidFill>
                <a:latin typeface="Times New Roman" pitchFamily="18" charset="0"/>
                <a:ea typeface="宋体" pitchFamily="2" charset="-122"/>
              </a:rPr>
              <a:t>The result of the first call is passed as the second argument to the other call, which returns the larger of its two arguments.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Declaring Methods with Multiple Parameters (Cont.)</a:t>
            </a:r>
          </a:p>
        </p:txBody>
      </p:sp>
      <p:sp>
        <p:nvSpPr>
          <p:cNvPr id="36867" name="Text Placeholder 2"/>
          <p:cNvSpPr>
            <a:spLocks noGrp="1"/>
          </p:cNvSpPr>
          <p:nvPr>
            <p:ph type="body" idx="1"/>
          </p:nvPr>
        </p:nvSpPr>
        <p:spPr/>
        <p:txBody>
          <a:bodyPr/>
          <a:lstStyle/>
          <a:p>
            <a:pPr eaLnBrk="1" hangingPunct="1">
              <a:lnSpc>
                <a:spcPct val="80000"/>
              </a:lnSpc>
            </a:pPr>
            <a:r>
              <a:rPr lang="en-US" altLang="zh-CN" sz="2300" dirty="0">
                <a:solidFill>
                  <a:srgbClr val="0000FF"/>
                </a:solidFill>
                <a:latin typeface="Times New Roman" pitchFamily="18" charset="0"/>
                <a:ea typeface="宋体" pitchFamily="2" charset="-122"/>
              </a:rPr>
              <a:t>String concatenation </a:t>
            </a:r>
          </a:p>
          <a:p>
            <a:pPr lvl="1" eaLnBrk="1" hangingPunct="1">
              <a:lnSpc>
                <a:spcPct val="80000"/>
              </a:lnSpc>
            </a:pPr>
            <a:r>
              <a:rPr lang="en-US" altLang="zh-CN" sz="2000" dirty="0">
                <a:solidFill>
                  <a:srgbClr val="000000"/>
                </a:solidFill>
                <a:latin typeface="Times New Roman" pitchFamily="18" charset="0"/>
                <a:ea typeface="宋体" pitchFamily="2" charset="-122"/>
              </a:rPr>
              <a:t>Assemble </a:t>
            </a:r>
            <a:r>
              <a:rPr lang="en-US" altLang="zh-CN" sz="2000" dirty="0">
                <a:solidFill>
                  <a:srgbClr val="000000"/>
                </a:solidFill>
                <a:latin typeface="Lucida Console" pitchFamily="49" charset="0"/>
                <a:ea typeface="宋体" pitchFamily="2" charset="-122"/>
              </a:rPr>
              <a:t>String</a:t>
            </a:r>
            <a:r>
              <a:rPr lang="en-US" altLang="zh-CN" sz="2000" dirty="0">
                <a:solidFill>
                  <a:srgbClr val="000000"/>
                </a:solidFill>
                <a:latin typeface="Times New Roman" pitchFamily="18" charset="0"/>
                <a:ea typeface="宋体" pitchFamily="2" charset="-122"/>
              </a:rPr>
              <a:t> objects into larger strings with operators </a:t>
            </a:r>
            <a:r>
              <a:rPr lang="en-US" altLang="zh-CN" sz="2000" dirty="0">
                <a:solidFill>
                  <a:srgbClr val="FF0000"/>
                </a:solidFill>
                <a:latin typeface="Lucida Console" pitchFamily="49" charset="0"/>
                <a:ea typeface="宋体" pitchFamily="2" charset="-122"/>
              </a:rPr>
              <a:t>+</a:t>
            </a:r>
            <a:r>
              <a:rPr lang="en-US" altLang="zh-CN" sz="2000" dirty="0">
                <a:solidFill>
                  <a:srgbClr val="FF0000"/>
                </a:solidFill>
                <a:latin typeface="Times New Roman" pitchFamily="18" charset="0"/>
                <a:ea typeface="宋体" pitchFamily="2" charset="-122"/>
              </a:rPr>
              <a:t> or </a:t>
            </a:r>
            <a:r>
              <a:rPr lang="en-US" altLang="zh-CN" sz="2000" dirty="0">
                <a:solidFill>
                  <a:srgbClr val="FF0000"/>
                </a:solidFill>
                <a:latin typeface="Lucida Console" pitchFamily="49" charset="0"/>
                <a:ea typeface="宋体" pitchFamily="2" charset="-122"/>
              </a:rPr>
              <a:t>+=</a:t>
            </a:r>
            <a:r>
              <a:rPr lang="en-US" altLang="zh-CN" sz="2000" dirty="0">
                <a:solidFill>
                  <a:srgbClr val="FF0000"/>
                </a:solidFill>
                <a:latin typeface="Times New Roman" pitchFamily="18" charset="0"/>
                <a:ea typeface="宋体" pitchFamily="2" charset="-122"/>
              </a:rPr>
              <a:t>. </a:t>
            </a:r>
          </a:p>
          <a:p>
            <a:pPr eaLnBrk="1" hangingPunct="1">
              <a:lnSpc>
                <a:spcPct val="80000"/>
              </a:lnSpc>
            </a:pPr>
            <a:r>
              <a:rPr lang="en-US" altLang="zh-CN" sz="2300" dirty="0">
                <a:solidFill>
                  <a:srgbClr val="000000"/>
                </a:solidFill>
                <a:latin typeface="Times New Roman" pitchFamily="18" charset="0"/>
                <a:ea typeface="宋体" pitchFamily="2" charset="-122"/>
              </a:rPr>
              <a:t>When both operands of operator </a:t>
            </a:r>
            <a:r>
              <a:rPr lang="en-US" altLang="zh-CN" sz="2300" dirty="0">
                <a:solidFill>
                  <a:srgbClr val="000000"/>
                </a:solidFill>
                <a:latin typeface="Lucida Console" pitchFamily="49" charset="0"/>
                <a:ea typeface="宋体" pitchFamily="2" charset="-122"/>
              </a:rPr>
              <a:t>+</a:t>
            </a:r>
            <a:r>
              <a:rPr lang="en-US" altLang="zh-CN" sz="2300" dirty="0">
                <a:solidFill>
                  <a:srgbClr val="000000"/>
                </a:solidFill>
                <a:latin typeface="Times New Roman" pitchFamily="18" charset="0"/>
                <a:ea typeface="宋体" pitchFamily="2" charset="-122"/>
              </a:rPr>
              <a:t> are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s, operator </a:t>
            </a:r>
            <a:r>
              <a:rPr lang="en-US" altLang="zh-CN" sz="2300" dirty="0">
                <a:solidFill>
                  <a:srgbClr val="000000"/>
                </a:solidFill>
                <a:latin typeface="Lucida Console" pitchFamily="49" charset="0"/>
                <a:ea typeface="宋体" pitchFamily="2" charset="-122"/>
              </a:rPr>
              <a:t>+</a:t>
            </a:r>
            <a:r>
              <a:rPr lang="en-US" altLang="zh-CN" sz="2300" dirty="0">
                <a:solidFill>
                  <a:srgbClr val="000000"/>
                </a:solidFill>
                <a:latin typeface="Times New Roman" pitchFamily="18" charset="0"/>
                <a:ea typeface="宋体" pitchFamily="2" charset="-122"/>
              </a:rPr>
              <a:t> creates a </a:t>
            </a:r>
            <a:r>
              <a:rPr lang="en-US" altLang="zh-CN" sz="2300" dirty="0">
                <a:solidFill>
                  <a:srgbClr val="0000FF"/>
                </a:solidFill>
                <a:latin typeface="Times New Roman" pitchFamily="18" charset="0"/>
                <a:ea typeface="宋体" pitchFamily="2" charset="-122"/>
              </a:rPr>
              <a:t>new</a:t>
            </a:r>
            <a:r>
              <a:rPr lang="en-US" altLang="zh-CN" sz="2300" dirty="0">
                <a:solidFill>
                  <a:srgbClr val="000000"/>
                </a:solidFill>
                <a:latin typeface="Times New Roman" pitchFamily="18" charset="0"/>
                <a:ea typeface="宋体" pitchFamily="2" charset="-122"/>
              </a:rPr>
              <a:t>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object </a:t>
            </a:r>
          </a:p>
          <a:p>
            <a:pPr eaLnBrk="1" hangingPunct="1">
              <a:lnSpc>
                <a:spcPct val="80000"/>
              </a:lnSpc>
            </a:pPr>
            <a:r>
              <a:rPr lang="en-US" altLang="zh-CN" sz="2300" dirty="0">
                <a:solidFill>
                  <a:srgbClr val="000000"/>
                </a:solidFill>
                <a:latin typeface="Times New Roman" pitchFamily="18" charset="0"/>
                <a:ea typeface="宋体" pitchFamily="2" charset="-122"/>
              </a:rPr>
              <a:t>Every primitive value and object in Java has a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representation. </a:t>
            </a:r>
          </a:p>
          <a:p>
            <a:pPr eaLnBrk="1" hangingPunct="1">
              <a:lnSpc>
                <a:spcPct val="80000"/>
              </a:lnSpc>
            </a:pPr>
            <a:r>
              <a:rPr lang="en-US" altLang="zh-CN" sz="2300" dirty="0">
                <a:solidFill>
                  <a:srgbClr val="000000"/>
                </a:solidFill>
                <a:latin typeface="Times New Roman" pitchFamily="18" charset="0"/>
                <a:ea typeface="宋体" pitchFamily="2" charset="-122"/>
              </a:rPr>
              <a:t>When one of the </a:t>
            </a:r>
            <a:r>
              <a:rPr lang="en-US" altLang="zh-CN" sz="2300" dirty="0">
                <a:solidFill>
                  <a:srgbClr val="000000"/>
                </a:solidFill>
                <a:latin typeface="Lucida Console" pitchFamily="49" charset="0"/>
                <a:ea typeface="宋体" pitchFamily="2" charset="-122"/>
              </a:rPr>
              <a:t>+</a:t>
            </a:r>
            <a:r>
              <a:rPr lang="en-US" altLang="zh-CN" sz="2300" dirty="0">
                <a:solidFill>
                  <a:srgbClr val="000000"/>
                </a:solidFill>
                <a:latin typeface="Times New Roman" pitchFamily="18" charset="0"/>
                <a:ea typeface="宋体" pitchFamily="2" charset="-122"/>
              </a:rPr>
              <a:t> operator’s operands is a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the other is converted to a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then the two are concatenated. </a:t>
            </a:r>
          </a:p>
          <a:p>
            <a:pPr eaLnBrk="1" hangingPunct="1">
              <a:lnSpc>
                <a:spcPct val="80000"/>
              </a:lnSpc>
            </a:pPr>
            <a:r>
              <a:rPr lang="en-US" altLang="zh-CN" sz="2300" dirty="0">
                <a:solidFill>
                  <a:srgbClr val="000000"/>
                </a:solidFill>
                <a:latin typeface="Times New Roman" pitchFamily="18" charset="0"/>
                <a:ea typeface="宋体" pitchFamily="2" charset="-122"/>
              </a:rPr>
              <a:t>If a </a:t>
            </a:r>
            <a:r>
              <a:rPr lang="en-US" altLang="zh-CN" sz="2300" dirty="0" err="1">
                <a:solidFill>
                  <a:srgbClr val="000000"/>
                </a:solidFill>
                <a:latin typeface="Lucida Console" pitchFamily="49" charset="0"/>
                <a:ea typeface="宋体" pitchFamily="2" charset="-122"/>
              </a:rPr>
              <a:t>boolean</a:t>
            </a:r>
            <a:r>
              <a:rPr lang="en-US" altLang="zh-CN" sz="2300" dirty="0">
                <a:solidFill>
                  <a:srgbClr val="000000"/>
                </a:solidFill>
                <a:latin typeface="Times New Roman" pitchFamily="18" charset="0"/>
                <a:ea typeface="宋体" pitchFamily="2" charset="-122"/>
              </a:rPr>
              <a:t> is concatenated with a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the </a:t>
            </a:r>
            <a:r>
              <a:rPr lang="en-US" altLang="zh-CN" sz="2300" dirty="0" err="1">
                <a:solidFill>
                  <a:srgbClr val="000000"/>
                </a:solidFill>
                <a:latin typeface="Lucida Console" pitchFamily="49" charset="0"/>
                <a:ea typeface="宋体" pitchFamily="2" charset="-122"/>
              </a:rPr>
              <a:t>boolean</a:t>
            </a:r>
            <a:r>
              <a:rPr lang="en-US" altLang="zh-CN" sz="2300" dirty="0">
                <a:solidFill>
                  <a:srgbClr val="000000"/>
                </a:solidFill>
                <a:latin typeface="Times New Roman" pitchFamily="18" charset="0"/>
                <a:ea typeface="宋体" pitchFamily="2" charset="-122"/>
              </a:rPr>
              <a:t> is converted to the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a:t>
            </a:r>
            <a:r>
              <a:rPr lang="en-US" altLang="zh-CN" sz="2300" dirty="0">
                <a:solidFill>
                  <a:srgbClr val="000000"/>
                </a:solidFill>
                <a:latin typeface="Lucida Console" pitchFamily="49" charset="0"/>
                <a:ea typeface="宋体" pitchFamily="2" charset="-122"/>
              </a:rPr>
              <a:t>"true" </a:t>
            </a:r>
            <a:r>
              <a:rPr lang="en-US" altLang="zh-CN" sz="2300" dirty="0">
                <a:solidFill>
                  <a:srgbClr val="000000"/>
                </a:solidFill>
                <a:latin typeface="Times New Roman" pitchFamily="18" charset="0"/>
                <a:ea typeface="宋体" pitchFamily="2" charset="-122"/>
              </a:rPr>
              <a:t>or </a:t>
            </a:r>
            <a:r>
              <a:rPr lang="en-US" altLang="zh-CN" sz="2300" dirty="0">
                <a:solidFill>
                  <a:srgbClr val="000000"/>
                </a:solidFill>
                <a:latin typeface="Lucida Console" pitchFamily="49" charset="0"/>
                <a:ea typeface="宋体" pitchFamily="2" charset="-122"/>
              </a:rPr>
              <a:t>"false"</a:t>
            </a:r>
            <a:r>
              <a:rPr lang="en-US" altLang="zh-CN" sz="2300" dirty="0">
                <a:solidFill>
                  <a:srgbClr val="000000"/>
                </a:solidFill>
                <a:latin typeface="Times New Roman" pitchFamily="18" charset="0"/>
                <a:ea typeface="宋体" pitchFamily="2" charset="-122"/>
              </a:rPr>
              <a:t>. </a:t>
            </a:r>
          </a:p>
          <a:p>
            <a:pPr eaLnBrk="1" hangingPunct="1">
              <a:lnSpc>
                <a:spcPct val="80000"/>
              </a:lnSpc>
            </a:pPr>
            <a:r>
              <a:rPr lang="en-US" altLang="zh-CN" sz="2300" dirty="0">
                <a:solidFill>
                  <a:srgbClr val="000000"/>
                </a:solidFill>
                <a:latin typeface="Times New Roman" pitchFamily="18" charset="0"/>
                <a:ea typeface="宋体" pitchFamily="2" charset="-122"/>
              </a:rPr>
              <a:t>All objects have a </a:t>
            </a:r>
            <a:r>
              <a:rPr lang="en-US" altLang="zh-CN" sz="2300" dirty="0" err="1">
                <a:solidFill>
                  <a:srgbClr val="0000FF"/>
                </a:solidFill>
                <a:latin typeface="Times New Roman" pitchFamily="18" charset="0"/>
                <a:ea typeface="宋体" pitchFamily="2" charset="-122"/>
              </a:rPr>
              <a:t>toString</a:t>
            </a:r>
            <a:r>
              <a:rPr lang="en-US" altLang="zh-CN" sz="2300" dirty="0">
                <a:solidFill>
                  <a:srgbClr val="000000"/>
                </a:solidFill>
                <a:latin typeface="Times New Roman" pitchFamily="18" charset="0"/>
                <a:ea typeface="宋体" pitchFamily="2" charset="-122"/>
              </a:rPr>
              <a:t> method that returns a </a:t>
            </a:r>
            <a:r>
              <a:rPr lang="en-US" altLang="zh-CN" sz="2300" dirty="0">
                <a:solidFill>
                  <a:srgbClr val="000000"/>
                </a:solidFill>
                <a:latin typeface="Lucida Console" pitchFamily="49" charset="0"/>
                <a:ea typeface="宋体" pitchFamily="2" charset="-122"/>
              </a:rPr>
              <a:t>String</a:t>
            </a:r>
            <a:r>
              <a:rPr lang="en-US" altLang="zh-CN" sz="2300" dirty="0">
                <a:solidFill>
                  <a:srgbClr val="000000"/>
                </a:solidFill>
                <a:latin typeface="Times New Roman" pitchFamily="18" charset="0"/>
                <a:ea typeface="宋体" pitchFamily="2" charset="-122"/>
              </a:rPr>
              <a:t> representation of the object.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h06imageslides_Page_1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
        <p:nvSpPr>
          <p:cNvPr id="4" name="矩形 3"/>
          <p:cNvSpPr/>
          <p:nvPr/>
        </p:nvSpPr>
        <p:spPr>
          <a:xfrm>
            <a:off x="3505200" y="2514600"/>
            <a:ext cx="1981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4114800" y="3733800"/>
            <a:ext cx="2209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6.5  </a:t>
            </a:r>
            <a:r>
              <a:rPr lang="en-US" dirty="0">
                <a:solidFill>
                  <a:srgbClr val="3380E6"/>
                </a:solidFill>
                <a:latin typeface="Arial"/>
              </a:rPr>
              <a:t>Notes on Declaring and Using Methods</a:t>
            </a:r>
          </a:p>
        </p:txBody>
      </p:sp>
      <p:sp>
        <p:nvSpPr>
          <p:cNvPr id="39939" name="Text Placeholder 2"/>
          <p:cNvSpPr>
            <a:spLocks noGrp="1"/>
          </p:cNvSpPr>
          <p:nvPr>
            <p:ph type="body" idx="1"/>
          </p:nvPr>
        </p:nvSpPr>
        <p:spPr/>
        <p:txBody>
          <a:bodyPr/>
          <a:lstStyle/>
          <a:p>
            <a:pPr eaLnBrk="1" hangingPunct="1"/>
            <a:r>
              <a:rPr lang="en-US" altLang="zh-CN" dirty="0">
                <a:solidFill>
                  <a:srgbClr val="FF0000"/>
                </a:solidFill>
                <a:latin typeface="Times New Roman" pitchFamily="18" charset="0"/>
                <a:ea typeface="宋体" pitchFamily="2" charset="-122"/>
              </a:rPr>
              <a:t>Three ways to call a method: </a:t>
            </a:r>
          </a:p>
          <a:p>
            <a:pPr lvl="1" eaLnBrk="1" hangingPunct="1"/>
            <a:r>
              <a:rPr lang="en-US" altLang="zh-CN" dirty="0">
                <a:solidFill>
                  <a:srgbClr val="000000"/>
                </a:solidFill>
                <a:latin typeface="Times New Roman" pitchFamily="18" charset="0"/>
                <a:ea typeface="宋体" pitchFamily="2" charset="-122"/>
              </a:rPr>
              <a:t>Using a method name by itself to call another method of the same class</a:t>
            </a:r>
          </a:p>
          <a:p>
            <a:pPr lvl="1" eaLnBrk="1" hangingPunct="1"/>
            <a:r>
              <a:rPr lang="en-US" altLang="zh-CN" dirty="0">
                <a:solidFill>
                  <a:srgbClr val="000000"/>
                </a:solidFill>
                <a:latin typeface="Times New Roman" pitchFamily="18" charset="0"/>
                <a:ea typeface="宋体" pitchFamily="2" charset="-122"/>
              </a:rPr>
              <a:t>Using a variable that contains a reference to an object, followed by a dot (</a:t>
            </a:r>
            <a:r>
              <a:rPr lang="en-US" altLang="zh-CN" dirty="0">
                <a:solidFill>
                  <a:srgbClr val="000000"/>
                </a:solidFill>
                <a:latin typeface="Lucida Console" pitchFamily="49" charset="0"/>
                <a:ea typeface="宋体" pitchFamily="2" charset="-122"/>
              </a:rPr>
              <a:t>.</a:t>
            </a:r>
            <a:r>
              <a:rPr lang="en-US" altLang="zh-CN" dirty="0">
                <a:solidFill>
                  <a:srgbClr val="000000"/>
                </a:solidFill>
                <a:latin typeface="Times New Roman" pitchFamily="18" charset="0"/>
                <a:ea typeface="宋体" pitchFamily="2" charset="-122"/>
              </a:rPr>
              <a:t>) and the method name to call a method of the referenced object</a:t>
            </a:r>
          </a:p>
          <a:p>
            <a:pPr lvl="1" eaLnBrk="1" hangingPunct="1"/>
            <a:r>
              <a:rPr lang="en-US" altLang="zh-CN" dirty="0">
                <a:solidFill>
                  <a:srgbClr val="000000"/>
                </a:solidFill>
                <a:latin typeface="Times New Roman" pitchFamily="18" charset="0"/>
                <a:ea typeface="宋体" pitchFamily="2" charset="-122"/>
              </a:rPr>
              <a:t>Using the class name and a dot (</a:t>
            </a:r>
            <a:r>
              <a:rPr lang="en-US" altLang="zh-CN" dirty="0">
                <a:solidFill>
                  <a:srgbClr val="000000"/>
                </a:solidFill>
                <a:latin typeface="Lucida Console" pitchFamily="49" charset="0"/>
                <a:ea typeface="宋体" pitchFamily="2" charset="-122"/>
              </a:rPr>
              <a:t>.</a:t>
            </a:r>
            <a:r>
              <a:rPr lang="en-US" altLang="zh-CN" dirty="0">
                <a:solidFill>
                  <a:srgbClr val="000000"/>
                </a:solidFill>
                <a:latin typeface="Times New Roman" pitchFamily="18" charset="0"/>
                <a:ea typeface="宋体" pitchFamily="2" charset="-122"/>
              </a:rPr>
              <a:t>) to call a </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method of a class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6.5  </a:t>
            </a:r>
            <a:r>
              <a:rPr lang="en-US" dirty="0">
                <a:solidFill>
                  <a:srgbClr val="3380E6"/>
                </a:solidFill>
                <a:latin typeface="Arial"/>
              </a:rPr>
              <a:t>Notes on Declaring and Using Methods (Cont.)</a:t>
            </a:r>
          </a:p>
        </p:txBody>
      </p:sp>
      <p:sp>
        <p:nvSpPr>
          <p:cNvPr id="4096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A non-</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method can call any method of the same class directly and can manipulate any of the class’s fields directly. </a:t>
            </a:r>
          </a:p>
          <a:p>
            <a:pPr eaLnBrk="1" hangingPunct="1"/>
            <a:r>
              <a:rPr lang="en-US" altLang="zh-CN" dirty="0">
                <a:solidFill>
                  <a:srgbClr val="FF0000"/>
                </a:solidFill>
                <a:latin typeface="Times New Roman" pitchFamily="18" charset="0"/>
                <a:ea typeface="宋体" pitchFamily="2" charset="-122"/>
              </a:rPr>
              <a:t>A </a:t>
            </a:r>
            <a:r>
              <a:rPr lang="en-US" altLang="zh-CN" dirty="0">
                <a:solidFill>
                  <a:srgbClr val="FF0000"/>
                </a:solidFill>
                <a:latin typeface="Lucida Console" pitchFamily="49" charset="0"/>
                <a:ea typeface="宋体" pitchFamily="2" charset="-122"/>
              </a:rPr>
              <a:t>static</a:t>
            </a:r>
            <a:r>
              <a:rPr lang="en-US" altLang="zh-CN" dirty="0">
                <a:solidFill>
                  <a:srgbClr val="FF0000"/>
                </a:solidFill>
                <a:latin typeface="Times New Roman" pitchFamily="18" charset="0"/>
                <a:ea typeface="宋体" pitchFamily="2" charset="-122"/>
              </a:rPr>
              <a:t> method can call </a:t>
            </a:r>
            <a:r>
              <a:rPr lang="en-US" altLang="zh-CN" i="1" dirty="0">
                <a:solidFill>
                  <a:srgbClr val="FF0000"/>
                </a:solidFill>
                <a:latin typeface="Times New Roman" pitchFamily="18" charset="0"/>
                <a:ea typeface="宋体" pitchFamily="2" charset="-122"/>
              </a:rPr>
              <a:t>only other </a:t>
            </a:r>
            <a:r>
              <a:rPr lang="en-US" altLang="zh-CN" i="1" dirty="0">
                <a:solidFill>
                  <a:srgbClr val="FF0000"/>
                </a:solidFill>
                <a:latin typeface="Lucida Console" pitchFamily="49" charset="0"/>
                <a:ea typeface="宋体" pitchFamily="2" charset="-122"/>
              </a:rPr>
              <a:t>static</a:t>
            </a:r>
            <a:r>
              <a:rPr lang="en-US" altLang="zh-CN" i="1" dirty="0">
                <a:solidFill>
                  <a:srgbClr val="FF0000"/>
                </a:solidFill>
                <a:latin typeface="Times New Roman" pitchFamily="18" charset="0"/>
                <a:ea typeface="宋体" pitchFamily="2" charset="-122"/>
              </a:rPr>
              <a:t> methods </a:t>
            </a:r>
            <a:r>
              <a:rPr lang="en-US" altLang="zh-CN" dirty="0">
                <a:solidFill>
                  <a:srgbClr val="FF0000"/>
                </a:solidFill>
                <a:latin typeface="Times New Roman" pitchFamily="18" charset="0"/>
                <a:ea typeface="宋体" pitchFamily="2" charset="-122"/>
              </a:rPr>
              <a:t>of the same class directly and can manipulate </a:t>
            </a:r>
            <a:r>
              <a:rPr lang="en-US" altLang="zh-CN" i="1" dirty="0">
                <a:solidFill>
                  <a:srgbClr val="FF0000"/>
                </a:solidFill>
                <a:latin typeface="Times New Roman" pitchFamily="18" charset="0"/>
                <a:ea typeface="宋体" pitchFamily="2" charset="-122"/>
              </a:rPr>
              <a:t>only </a:t>
            </a:r>
            <a:r>
              <a:rPr lang="en-US" altLang="zh-CN" i="1" dirty="0">
                <a:solidFill>
                  <a:srgbClr val="FF0000"/>
                </a:solidFill>
                <a:latin typeface="Lucida Console" pitchFamily="49" charset="0"/>
                <a:ea typeface="宋体" pitchFamily="2" charset="-122"/>
              </a:rPr>
              <a:t>static</a:t>
            </a:r>
            <a:r>
              <a:rPr lang="en-US" altLang="zh-CN" i="1" dirty="0">
                <a:solidFill>
                  <a:srgbClr val="FF0000"/>
                </a:solidFill>
                <a:latin typeface="Times New Roman" pitchFamily="18" charset="0"/>
                <a:ea typeface="宋体" pitchFamily="2" charset="-122"/>
              </a:rPr>
              <a:t> fields </a:t>
            </a:r>
            <a:r>
              <a:rPr lang="en-US" altLang="zh-CN" dirty="0">
                <a:solidFill>
                  <a:srgbClr val="FF0000"/>
                </a:solidFill>
                <a:latin typeface="Times New Roman" pitchFamily="18" charset="0"/>
                <a:ea typeface="宋体" pitchFamily="2" charset="-122"/>
              </a:rPr>
              <a:t>in the same class directly</a:t>
            </a:r>
            <a:r>
              <a:rPr lang="en-US" altLang="zh-CN" dirty="0">
                <a:solidFill>
                  <a:srgbClr val="000000"/>
                </a:solidFill>
                <a:latin typeface="Times New Roman" pitchFamily="18" charset="0"/>
                <a:ea typeface="宋体" pitchFamily="2" charset="-122"/>
              </a:rPr>
              <a:t>. </a:t>
            </a:r>
          </a:p>
          <a:p>
            <a:pPr lvl="1" eaLnBrk="1" hangingPunct="1"/>
            <a:r>
              <a:rPr lang="en-US" altLang="zh-CN" dirty="0">
                <a:solidFill>
                  <a:srgbClr val="000000"/>
                </a:solidFill>
                <a:latin typeface="Times New Roman" pitchFamily="18" charset="0"/>
                <a:ea typeface="宋体" pitchFamily="2" charset="-122"/>
              </a:rPr>
              <a:t>To access the class’s non-</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members, a </a:t>
            </a:r>
            <a:r>
              <a:rPr lang="en-US" altLang="zh-CN" dirty="0">
                <a:solidFill>
                  <a:srgbClr val="000000"/>
                </a:solidFill>
                <a:latin typeface="Lucida Console" pitchFamily="49" charset="0"/>
                <a:ea typeface="宋体" pitchFamily="2" charset="-122"/>
              </a:rPr>
              <a:t>static</a:t>
            </a:r>
            <a:r>
              <a:rPr lang="en-US" altLang="zh-CN" dirty="0">
                <a:solidFill>
                  <a:srgbClr val="000000"/>
                </a:solidFill>
                <a:latin typeface="Times New Roman" pitchFamily="18" charset="0"/>
                <a:ea typeface="宋体" pitchFamily="2" charset="-122"/>
              </a:rPr>
              <a:t> method must use a reference to an object of the class.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6.1  </a:t>
            </a:r>
            <a:r>
              <a:rPr lang="en-US" dirty="0">
                <a:solidFill>
                  <a:srgbClr val="3380E6"/>
                </a:solidFill>
                <a:latin typeface="Arial"/>
              </a:rPr>
              <a:t>Introduction </a:t>
            </a:r>
          </a:p>
        </p:txBody>
      </p:sp>
      <p:sp>
        <p:nvSpPr>
          <p:cNvPr id="12291" name="Text Placeholder 2"/>
          <p:cNvSpPr>
            <a:spLocks noGrp="1"/>
          </p:cNvSpPr>
          <p:nvPr>
            <p:ph type="body" idx="1"/>
          </p:nvPr>
        </p:nvSpPr>
        <p:spPr/>
        <p:txBody>
          <a:bodyPr/>
          <a:lstStyle/>
          <a:p>
            <a:pPr eaLnBrk="1" hangingPunct="1">
              <a:lnSpc>
                <a:spcPct val="150000"/>
              </a:lnSpc>
            </a:pPr>
            <a:r>
              <a:rPr lang="en-US" altLang="zh-CN">
                <a:solidFill>
                  <a:srgbClr val="000000"/>
                </a:solidFill>
                <a:latin typeface="Times New Roman" pitchFamily="18" charset="0"/>
                <a:ea typeface="宋体" pitchFamily="2" charset="-122"/>
              </a:rPr>
              <a:t>Best way to develop and maintain a large program is to construct it from small, simple pieces, or </a:t>
            </a:r>
            <a:r>
              <a:rPr lang="en-US" altLang="zh-CN">
                <a:solidFill>
                  <a:srgbClr val="0000FF"/>
                </a:solidFill>
                <a:latin typeface="Times New Roman" pitchFamily="18" charset="0"/>
                <a:ea typeface="宋体" pitchFamily="2" charset="-122"/>
              </a:rPr>
              <a:t>modules</a:t>
            </a:r>
            <a:r>
              <a:rPr lang="en-US" altLang="zh-CN">
                <a:solidFill>
                  <a:srgbClr val="000000"/>
                </a:solidFill>
                <a:latin typeface="Times New Roman" pitchFamily="18" charset="0"/>
                <a:ea typeface="宋体" pitchFamily="2" charset="-122"/>
              </a:rPr>
              <a:t>. </a:t>
            </a:r>
          </a:p>
          <a:p>
            <a:pPr lvl="1" eaLnBrk="1" hangingPunct="1">
              <a:lnSpc>
                <a:spcPct val="150000"/>
              </a:lnSpc>
            </a:pPr>
            <a:r>
              <a:rPr lang="en-US" altLang="zh-CN">
                <a:solidFill>
                  <a:srgbClr val="FF0000"/>
                </a:solidFill>
                <a:latin typeface="Times New Roman" pitchFamily="18" charset="0"/>
                <a:ea typeface="宋体" pitchFamily="2" charset="-122"/>
              </a:rPr>
              <a:t>divide and conquer.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6.5  </a:t>
            </a:r>
            <a:r>
              <a:rPr lang="en-US" dirty="0">
                <a:solidFill>
                  <a:srgbClr val="3380E6"/>
                </a:solidFill>
                <a:latin typeface="Arial"/>
              </a:rPr>
              <a:t>Notes on Declaring and Using Methods (Cont.)</a:t>
            </a:r>
          </a:p>
        </p:txBody>
      </p:sp>
      <p:sp>
        <p:nvSpPr>
          <p:cNvPr id="41987" name="Text Placeholder 2"/>
          <p:cNvSpPr>
            <a:spLocks noGrp="1"/>
          </p:cNvSpPr>
          <p:nvPr>
            <p:ph type="body" idx="1"/>
          </p:nvPr>
        </p:nvSpPr>
        <p:spPr/>
        <p:txBody>
          <a:bodyPr/>
          <a:lstStyle/>
          <a:p>
            <a:pPr eaLnBrk="1" hangingPunct="1"/>
            <a:r>
              <a:rPr lang="en-US" altLang="zh-CN">
                <a:solidFill>
                  <a:srgbClr val="000000"/>
                </a:solidFill>
                <a:latin typeface="Times New Roman" pitchFamily="18" charset="0"/>
                <a:ea typeface="宋体" pitchFamily="2" charset="-122"/>
              </a:rPr>
              <a:t>Three ways to return control to the statement that calls a method: </a:t>
            </a:r>
          </a:p>
          <a:p>
            <a:pPr lvl="1" eaLnBrk="1" hangingPunct="1"/>
            <a:r>
              <a:rPr lang="en-US" altLang="zh-CN">
                <a:solidFill>
                  <a:srgbClr val="000000"/>
                </a:solidFill>
                <a:latin typeface="Times New Roman" pitchFamily="18" charset="0"/>
                <a:ea typeface="宋体" pitchFamily="2" charset="-122"/>
              </a:rPr>
              <a:t>When the program flow reaches the method-ending right brace </a:t>
            </a:r>
          </a:p>
          <a:p>
            <a:pPr lvl="1" eaLnBrk="1" hangingPunct="1"/>
            <a:r>
              <a:rPr lang="en-US" altLang="zh-CN">
                <a:solidFill>
                  <a:srgbClr val="000000"/>
                </a:solidFill>
                <a:latin typeface="Times New Roman" pitchFamily="18" charset="0"/>
                <a:ea typeface="宋体" pitchFamily="2" charset="-122"/>
              </a:rPr>
              <a:t>When the following statement executes</a:t>
            </a:r>
          </a:p>
          <a:p>
            <a:pPr lvl="2" eaLnBrk="1" hangingPunct="1">
              <a:buFont typeface="Wingdings 2" pitchFamily="18" charset="2"/>
              <a:buNone/>
            </a:pPr>
            <a:r>
              <a:rPr lang="en-US" altLang="zh-CN">
                <a:solidFill>
                  <a:srgbClr val="0000FF"/>
                </a:solidFill>
                <a:latin typeface="Lucida Console" pitchFamily="49" charset="0"/>
                <a:ea typeface="宋体" pitchFamily="2" charset="-122"/>
              </a:rPr>
              <a:t>	return</a:t>
            </a:r>
            <a:r>
              <a:rPr lang="en-US" altLang="zh-CN">
                <a:solidFill>
                  <a:srgbClr val="000000"/>
                </a:solidFill>
                <a:latin typeface="Lucida Console" pitchFamily="49" charset="0"/>
                <a:ea typeface="宋体" pitchFamily="2" charset="-122"/>
              </a:rPr>
              <a:t>;</a:t>
            </a:r>
          </a:p>
          <a:p>
            <a:pPr lvl="1" eaLnBrk="1" hangingPunct="1"/>
            <a:r>
              <a:rPr lang="en-US" altLang="zh-CN">
                <a:solidFill>
                  <a:srgbClr val="000000"/>
                </a:solidFill>
                <a:latin typeface="Times New Roman" pitchFamily="18" charset="0"/>
                <a:ea typeface="宋体" pitchFamily="2" charset="-122"/>
              </a:rPr>
              <a:t>When the method returns a result with a statement like</a:t>
            </a:r>
          </a:p>
          <a:p>
            <a:pPr lvl="2" eaLnBrk="1" hangingPunct="1">
              <a:buFont typeface="Wingdings 2" pitchFamily="18" charset="2"/>
              <a:buNone/>
            </a:pPr>
            <a:r>
              <a:rPr lang="en-US" altLang="zh-CN">
                <a:solidFill>
                  <a:srgbClr val="0000FF"/>
                </a:solidFill>
                <a:latin typeface="Lucida Console" pitchFamily="49" charset="0"/>
                <a:ea typeface="宋体" pitchFamily="2" charset="-122"/>
              </a:rPr>
              <a:t>	return</a:t>
            </a:r>
            <a:r>
              <a:rPr lang="en-US" altLang="zh-CN">
                <a:solidFill>
                  <a:srgbClr val="000000"/>
                </a:solidFill>
                <a:latin typeface="Lucida Console" pitchFamily="49" charset="0"/>
                <a:ea typeface="宋体" pitchFamily="2" charset="-122"/>
              </a:rPr>
              <a:t> </a:t>
            </a:r>
            <a:r>
              <a:rPr lang="en-US" altLang="zh-CN" i="1">
                <a:solidFill>
                  <a:srgbClr val="000000"/>
                </a:solidFill>
                <a:latin typeface="AGaramond" pitchFamily="18" charset="0"/>
                <a:ea typeface="宋体" pitchFamily="2" charset="-122"/>
              </a:rPr>
              <a:t>expression</a:t>
            </a:r>
            <a:r>
              <a:rPr lang="en-US" altLang="zh-CN">
                <a:solidFill>
                  <a:srgbClr val="000000"/>
                </a:solidFill>
                <a:latin typeface="Lucida Console" pitchFamily="49"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h06imageslides_Page_1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h06imageslides_Page_2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h06imageslides_Page_2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06imageslides_Page_25.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6.6  </a:t>
            </a:r>
            <a:r>
              <a:rPr lang="en-US" dirty="0">
                <a:solidFill>
                  <a:srgbClr val="3380E6"/>
                </a:solidFill>
                <a:latin typeface="Arial"/>
              </a:rPr>
              <a:t>Method-Call Stack and Activation Records</a:t>
            </a:r>
          </a:p>
        </p:txBody>
      </p:sp>
      <p:sp>
        <p:nvSpPr>
          <p:cNvPr id="47107" name="Text Placeholder 2"/>
          <p:cNvSpPr>
            <a:spLocks noGrp="1"/>
          </p:cNvSpPr>
          <p:nvPr>
            <p:ph type="body" idx="1"/>
          </p:nvPr>
        </p:nvSpPr>
        <p:spPr/>
        <p:txBody>
          <a:bodyPr/>
          <a:lstStyle/>
          <a:p>
            <a:pPr eaLnBrk="1" hangingPunct="1"/>
            <a:r>
              <a:rPr lang="en-US" altLang="zh-CN" dirty="0">
                <a:solidFill>
                  <a:srgbClr val="FF0000"/>
                </a:solidFill>
                <a:latin typeface="Times New Roman" pitchFamily="18" charset="0"/>
                <a:ea typeface="宋体" pitchFamily="2" charset="-122"/>
              </a:rPr>
              <a:t>Stack data structure </a:t>
            </a:r>
          </a:p>
          <a:p>
            <a:pPr lvl="1" eaLnBrk="1" hangingPunct="1"/>
            <a:r>
              <a:rPr lang="en-US" altLang="zh-CN" dirty="0">
                <a:solidFill>
                  <a:srgbClr val="000000"/>
                </a:solidFill>
                <a:latin typeface="Times New Roman" pitchFamily="18" charset="0"/>
                <a:ea typeface="宋体" pitchFamily="2" charset="-122"/>
              </a:rPr>
              <a:t>Analogous to a pile of dishes </a:t>
            </a:r>
          </a:p>
          <a:p>
            <a:pPr lvl="1" eaLnBrk="1" hangingPunct="1"/>
            <a:r>
              <a:rPr lang="en-US" altLang="zh-CN" dirty="0">
                <a:solidFill>
                  <a:srgbClr val="000000"/>
                </a:solidFill>
                <a:latin typeface="Times New Roman" pitchFamily="18" charset="0"/>
                <a:ea typeface="宋体" pitchFamily="2" charset="-122"/>
              </a:rPr>
              <a:t>A dish is placed on the pile at the top (referred to as </a:t>
            </a:r>
            <a:r>
              <a:rPr lang="en-US" altLang="zh-CN" dirty="0">
                <a:solidFill>
                  <a:srgbClr val="0000FF"/>
                </a:solidFill>
                <a:latin typeface="Times New Roman" pitchFamily="18" charset="0"/>
                <a:ea typeface="宋体" pitchFamily="2" charset="-122"/>
              </a:rPr>
              <a:t>pushing </a:t>
            </a:r>
            <a:r>
              <a:rPr lang="en-US" altLang="zh-CN" dirty="0">
                <a:solidFill>
                  <a:srgbClr val="000000"/>
                </a:solidFill>
                <a:latin typeface="Times New Roman" pitchFamily="18" charset="0"/>
                <a:ea typeface="宋体" pitchFamily="2" charset="-122"/>
              </a:rPr>
              <a:t>the dish onto the stack). </a:t>
            </a:r>
          </a:p>
          <a:p>
            <a:pPr lvl="1" eaLnBrk="1" hangingPunct="1"/>
            <a:r>
              <a:rPr lang="en-US" altLang="zh-CN" dirty="0">
                <a:solidFill>
                  <a:srgbClr val="000000"/>
                </a:solidFill>
                <a:latin typeface="Times New Roman" pitchFamily="18" charset="0"/>
                <a:ea typeface="宋体" pitchFamily="2" charset="-122"/>
              </a:rPr>
              <a:t>A dish is removed from the pile from the top (referred to as </a:t>
            </a:r>
            <a:r>
              <a:rPr lang="en-US" altLang="zh-CN" dirty="0">
                <a:solidFill>
                  <a:srgbClr val="0000FF"/>
                </a:solidFill>
                <a:latin typeface="Times New Roman" pitchFamily="18" charset="0"/>
                <a:ea typeface="宋体" pitchFamily="2" charset="-122"/>
              </a:rPr>
              <a:t>popping </a:t>
            </a:r>
            <a:r>
              <a:rPr lang="en-US" altLang="zh-CN" dirty="0">
                <a:solidFill>
                  <a:srgbClr val="000000"/>
                </a:solidFill>
                <a:latin typeface="Times New Roman" pitchFamily="18" charset="0"/>
                <a:ea typeface="宋体" pitchFamily="2" charset="-122"/>
              </a:rPr>
              <a:t>the dish off the stack). </a:t>
            </a:r>
          </a:p>
          <a:p>
            <a:pPr eaLnBrk="1" hangingPunct="1"/>
            <a:r>
              <a:rPr lang="en-US" altLang="zh-CN" dirty="0">
                <a:solidFill>
                  <a:srgbClr val="0000FF"/>
                </a:solidFill>
                <a:latin typeface="Times New Roman" pitchFamily="18" charset="0"/>
                <a:ea typeface="宋体" pitchFamily="2" charset="-122"/>
              </a:rPr>
              <a:t>Last-in, first-out (LIFO) data structures</a:t>
            </a:r>
          </a:p>
          <a:p>
            <a:pPr lvl="1" eaLnBrk="1" hangingPunct="1"/>
            <a:r>
              <a:rPr lang="en-US" altLang="zh-CN" dirty="0">
                <a:solidFill>
                  <a:srgbClr val="000000"/>
                </a:solidFill>
                <a:latin typeface="Times New Roman" pitchFamily="18" charset="0"/>
                <a:ea typeface="宋体" pitchFamily="2" charset="-122"/>
              </a:rPr>
              <a:t>The last item pushed (inserted) on the stack is the first item popped (removed) from the stack.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Argument Promotion and Casting</a:t>
            </a:r>
          </a:p>
        </p:txBody>
      </p:sp>
      <p:sp>
        <p:nvSpPr>
          <p:cNvPr id="50179" name="Text Placeholder 2"/>
          <p:cNvSpPr>
            <a:spLocks noGrp="1"/>
          </p:cNvSpPr>
          <p:nvPr>
            <p:ph type="body" idx="1"/>
          </p:nvPr>
        </p:nvSpPr>
        <p:spPr/>
        <p:txBody>
          <a:bodyPr/>
          <a:lstStyle/>
          <a:p>
            <a:pPr eaLnBrk="1" hangingPunct="1"/>
            <a:r>
              <a:rPr lang="en-US" altLang="zh-CN" sz="2500" dirty="0">
                <a:solidFill>
                  <a:srgbClr val="FF0000"/>
                </a:solidFill>
                <a:latin typeface="Times New Roman" pitchFamily="18" charset="0"/>
                <a:ea typeface="宋体" pitchFamily="2" charset="-122"/>
              </a:rPr>
              <a:t>Argument promotion</a:t>
            </a:r>
          </a:p>
          <a:p>
            <a:pPr lvl="1" eaLnBrk="1" hangingPunct="1"/>
            <a:r>
              <a:rPr lang="en-US" altLang="zh-CN" sz="2100" dirty="0">
                <a:solidFill>
                  <a:srgbClr val="000000"/>
                </a:solidFill>
                <a:latin typeface="Times New Roman" pitchFamily="18" charset="0"/>
                <a:ea typeface="宋体" pitchFamily="2" charset="-122"/>
              </a:rPr>
              <a:t>Converting an argument’s value, if possible, to the type that the method expects to receive in its corresponding parameter. </a:t>
            </a:r>
          </a:p>
          <a:p>
            <a:pPr eaLnBrk="1" hangingPunct="1"/>
            <a:r>
              <a:rPr lang="en-US" altLang="zh-CN" sz="2500" dirty="0">
                <a:solidFill>
                  <a:srgbClr val="000000"/>
                </a:solidFill>
                <a:latin typeface="Times New Roman" pitchFamily="18" charset="0"/>
                <a:ea typeface="宋体" pitchFamily="2" charset="-122"/>
              </a:rPr>
              <a:t>Conversions may lead to compilation errors if Java’s </a:t>
            </a:r>
            <a:r>
              <a:rPr lang="en-US" altLang="zh-CN" sz="2500" dirty="0">
                <a:solidFill>
                  <a:srgbClr val="0000FF"/>
                </a:solidFill>
                <a:latin typeface="Times New Roman" pitchFamily="18" charset="0"/>
                <a:ea typeface="宋体" pitchFamily="2" charset="-122"/>
              </a:rPr>
              <a:t>promotion rules</a:t>
            </a:r>
            <a:r>
              <a:rPr lang="en-US" altLang="zh-CN" sz="2500" dirty="0">
                <a:solidFill>
                  <a:srgbClr val="000000"/>
                </a:solidFill>
                <a:latin typeface="Times New Roman" pitchFamily="18" charset="0"/>
                <a:ea typeface="宋体" pitchFamily="2" charset="-122"/>
              </a:rPr>
              <a:t> are not satisfied. </a:t>
            </a:r>
          </a:p>
          <a:p>
            <a:pPr eaLnBrk="1" hangingPunct="1"/>
            <a:r>
              <a:rPr lang="en-US" altLang="zh-CN" sz="2500" dirty="0">
                <a:solidFill>
                  <a:srgbClr val="000000"/>
                </a:solidFill>
                <a:latin typeface="Times New Roman" pitchFamily="18" charset="0"/>
                <a:ea typeface="宋体" pitchFamily="2" charset="-122"/>
              </a:rPr>
              <a:t>Each value is promoted to the “highest” type in the expression. </a:t>
            </a:r>
          </a:p>
          <a:p>
            <a:pPr eaLnBrk="1" hangingPunct="1"/>
            <a:r>
              <a:rPr lang="en-US" altLang="zh-CN" sz="2500" dirty="0">
                <a:solidFill>
                  <a:srgbClr val="000000"/>
                </a:solidFill>
                <a:latin typeface="Times New Roman" pitchFamily="18" charset="0"/>
                <a:ea typeface="宋体" pitchFamily="2" charset="-122"/>
              </a:rPr>
              <a:t>Figure 6.4 lists the primitive types and the types to which each can be promoted. </a:t>
            </a:r>
          </a:p>
          <a:p>
            <a:pPr eaLnBrk="1" hangingPunct="1"/>
            <a:endParaRPr lang="en-US" altLang="zh-CN" sz="2500"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h06imageslides_Page_2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838200" y="0"/>
            <a:ext cx="12174538"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Java API Packages</a:t>
            </a:r>
          </a:p>
        </p:txBody>
      </p:sp>
      <p:sp>
        <p:nvSpPr>
          <p:cNvPr id="5427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Java contains many predefined classes that are grouped into categories of related classes called packages. </a:t>
            </a:r>
          </a:p>
          <a:p>
            <a:pPr eaLnBrk="1" hangingPunct="1"/>
            <a:r>
              <a:rPr lang="en-US" altLang="zh-CN" dirty="0">
                <a:solidFill>
                  <a:srgbClr val="000000"/>
                </a:solidFill>
                <a:latin typeface="Times New Roman" pitchFamily="18" charset="0"/>
                <a:ea typeface="宋体" pitchFamily="2" charset="-122"/>
              </a:rPr>
              <a:t>A great strength of Java is the Java API’s thousands of classes. </a:t>
            </a:r>
          </a:p>
          <a:p>
            <a:pPr eaLnBrk="1" hangingPunct="1"/>
            <a:r>
              <a:rPr lang="en-US" altLang="zh-CN" dirty="0">
                <a:solidFill>
                  <a:srgbClr val="000000"/>
                </a:solidFill>
                <a:latin typeface="Times New Roman" pitchFamily="18" charset="0"/>
                <a:ea typeface="宋体" pitchFamily="2" charset="-122"/>
              </a:rPr>
              <a:t>Some key Java API packages are described in Fig. 6.5. </a:t>
            </a:r>
          </a:p>
          <a:p>
            <a:pPr eaLnBrk="1" hangingPunct="1"/>
            <a:r>
              <a:rPr lang="en-US" altLang="zh-CN" dirty="0">
                <a:solidFill>
                  <a:srgbClr val="000000"/>
                </a:solidFill>
                <a:latin typeface="Times New Roman" pitchFamily="18" charset="0"/>
                <a:ea typeface="宋体" pitchFamily="2" charset="-122"/>
              </a:rPr>
              <a:t>Java API documentation </a:t>
            </a:r>
          </a:p>
          <a:p>
            <a:pPr lvl="2" eaLnBrk="1" hangingPunct="1"/>
            <a:r>
              <a:rPr lang="en" altLang="zh-CN" dirty="0">
                <a:hlinkClick r:id="rId3"/>
              </a:rPr>
              <a:t>https://www.cs.rit.edu/usr/local/jdk/docs/api/index.html</a:t>
            </a:r>
            <a:endParaRPr lang="en-US" altLang="zh-CN" dirty="0">
              <a:solidFill>
                <a:srgbClr val="000000"/>
              </a:solidFill>
              <a:latin typeface="Lucida Console" pitchFamily="49"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06imageslides_Page_28.png"/>
          <p:cNvPicPr>
            <a:picLocks noGrp="1" noChangeAspect="1"/>
          </p:cNvPicPr>
          <p:nvPr isPhoto="1"/>
        </p:nvPicPr>
        <p:blipFill>
          <a:blip r:embed="rId2">
            <a:extLst>
              <a:ext uri="{28A0092B-C50C-407E-A947-70E740481C1C}">
                <a14:useLocalDpi xmlns:a14="http://schemas.microsoft.com/office/drawing/2010/main" val="0"/>
              </a:ext>
            </a:extLst>
          </a:blip>
          <a:srcRect r="21667" b="14297"/>
          <a:stretch>
            <a:fillRect/>
          </a:stretch>
        </p:blipFill>
        <p:spPr bwMode="auto">
          <a:xfrm>
            <a:off x="-685800" y="-228600"/>
            <a:ext cx="10094913"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6.2  </a:t>
            </a:r>
            <a:r>
              <a:rPr lang="en-US">
                <a:solidFill>
                  <a:srgbClr val="3380E6"/>
                </a:solidFill>
                <a:latin typeface="Arial"/>
              </a:rPr>
              <a:t>Program Modules in Java </a:t>
            </a:r>
          </a:p>
        </p:txBody>
      </p:sp>
      <p:sp>
        <p:nvSpPr>
          <p:cNvPr id="1331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Java programs combine new methods and classes that you write with predefined methods and classes available in the </a:t>
            </a:r>
            <a:r>
              <a:rPr lang="en-US" altLang="zh-CN" dirty="0">
                <a:solidFill>
                  <a:srgbClr val="0000FF"/>
                </a:solidFill>
                <a:latin typeface="Times New Roman" pitchFamily="18" charset="0"/>
                <a:ea typeface="宋体" pitchFamily="2" charset="-122"/>
              </a:rPr>
              <a:t>Java Application Programming Interface</a:t>
            </a:r>
            <a:r>
              <a:rPr lang="en-US" altLang="zh-CN" dirty="0">
                <a:solidFill>
                  <a:srgbClr val="000000"/>
                </a:solidFill>
                <a:latin typeface="Times New Roman" pitchFamily="18" charset="0"/>
                <a:ea typeface="宋体" pitchFamily="2" charset="-122"/>
              </a:rPr>
              <a:t> and in other class libraries. </a:t>
            </a:r>
          </a:p>
          <a:p>
            <a:pPr eaLnBrk="1" hangingPunct="1"/>
            <a:r>
              <a:rPr lang="en-US" altLang="zh-CN" dirty="0">
                <a:solidFill>
                  <a:srgbClr val="000000"/>
                </a:solidFill>
                <a:latin typeface="Times New Roman" pitchFamily="18" charset="0"/>
                <a:ea typeface="宋体" pitchFamily="2" charset="-122"/>
              </a:rPr>
              <a:t>Related classes are typically </a:t>
            </a:r>
            <a:r>
              <a:rPr lang="en-US" altLang="zh-CN" dirty="0">
                <a:solidFill>
                  <a:srgbClr val="FF0000"/>
                </a:solidFill>
                <a:latin typeface="Times New Roman" pitchFamily="18" charset="0"/>
                <a:ea typeface="宋体" pitchFamily="2" charset="-122"/>
              </a:rPr>
              <a:t>grouped into packages </a:t>
            </a:r>
            <a:r>
              <a:rPr lang="en-US" altLang="zh-CN" dirty="0">
                <a:solidFill>
                  <a:srgbClr val="000000"/>
                </a:solidFill>
                <a:latin typeface="Times New Roman" pitchFamily="18" charset="0"/>
                <a:ea typeface="宋体" pitchFamily="2" charset="-122"/>
              </a:rPr>
              <a:t>so that they can be imported into programs and reused. </a:t>
            </a:r>
          </a:p>
          <a:p>
            <a:pPr lvl="1" eaLnBrk="1" hangingPunct="1"/>
            <a:r>
              <a:rPr lang="en-US" altLang="zh-CN" dirty="0">
                <a:solidFill>
                  <a:srgbClr val="000000"/>
                </a:solidFill>
                <a:latin typeface="Times New Roman" pitchFamily="18" charset="0"/>
                <a:ea typeface="宋体" pitchFamily="2" charset="-122"/>
              </a:rPr>
              <a:t>You’ll learn how to group your own classes into packages in Chapter 8.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h06imageslides_Page_29.png"/>
          <p:cNvPicPr>
            <a:picLocks noGrp="1" noChangeAspect="1"/>
          </p:cNvPicPr>
          <p:nvPr isPhoto="1"/>
        </p:nvPicPr>
        <p:blipFill>
          <a:blip r:embed="rId2">
            <a:extLst>
              <a:ext uri="{28A0092B-C50C-407E-A947-70E740481C1C}">
                <a14:useLocalDpi xmlns:a14="http://schemas.microsoft.com/office/drawing/2010/main" val="0"/>
              </a:ext>
            </a:extLst>
          </a:blip>
          <a:srcRect r="21667"/>
          <a:stretch>
            <a:fillRect/>
          </a:stretch>
        </p:blipFill>
        <p:spPr bwMode="auto">
          <a:xfrm>
            <a:off x="-381000" y="-228600"/>
            <a:ext cx="9144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h06imageslides_Page_30.png"/>
          <p:cNvPicPr>
            <a:picLocks noGrp="1" noChangeAspect="1"/>
          </p:cNvPicPr>
          <p:nvPr isPhoto="1"/>
        </p:nvPicPr>
        <p:blipFill>
          <a:blip r:embed="rId2">
            <a:extLst>
              <a:ext uri="{28A0092B-C50C-407E-A947-70E740481C1C}">
                <a14:useLocalDpi xmlns:a14="http://schemas.microsoft.com/office/drawing/2010/main" val="0"/>
              </a:ext>
            </a:extLst>
          </a:blip>
          <a:srcRect r="22501" b="10780"/>
          <a:stretch>
            <a:fillRect/>
          </a:stretch>
        </p:blipFill>
        <p:spPr bwMode="auto">
          <a:xfrm>
            <a:off x="-304800" y="0"/>
            <a:ext cx="9296400" cy="649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Case Study:</a:t>
            </a:r>
            <a:r>
              <a:rPr lang="en-US" altLang="zh-CN" dirty="0">
                <a:effectLst/>
              </a:rPr>
              <a:t> </a:t>
            </a:r>
            <a:r>
              <a:rPr lang="en-US" altLang="zh-CN" dirty="0">
                <a:solidFill>
                  <a:srgbClr val="3380E6"/>
                </a:solidFill>
                <a:latin typeface="Arial"/>
              </a:rPr>
              <a:t>Secure</a:t>
            </a:r>
            <a:r>
              <a:rPr lang="en-US" dirty="0">
                <a:solidFill>
                  <a:srgbClr val="3380E6"/>
                </a:solidFill>
                <a:latin typeface="Arial"/>
              </a:rPr>
              <a:t> Random-Number Generation</a:t>
            </a:r>
          </a:p>
        </p:txBody>
      </p:sp>
      <p:sp>
        <p:nvSpPr>
          <p:cNvPr id="58371"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pitchFamily="2" charset="-122"/>
              </a:rPr>
              <a:t>Simulation and game playing</a:t>
            </a:r>
          </a:p>
          <a:p>
            <a:pPr lvl="1" eaLnBrk="1" hangingPunct="1">
              <a:lnSpc>
                <a:spcPct val="90000"/>
              </a:lnSpc>
            </a:pPr>
            <a:r>
              <a:rPr lang="en-US" altLang="zh-CN" dirty="0">
                <a:solidFill>
                  <a:srgbClr val="0000FF"/>
                </a:solidFill>
                <a:latin typeface="Times New Roman" pitchFamily="18" charset="0"/>
                <a:ea typeface="宋体" pitchFamily="2" charset="-122"/>
              </a:rPr>
              <a:t>element of chance</a:t>
            </a:r>
          </a:p>
          <a:p>
            <a:pPr lvl="1" eaLnBrk="1" hangingPunct="1">
              <a:lnSpc>
                <a:spcPct val="90000"/>
              </a:lnSpc>
            </a:pPr>
            <a:r>
              <a:rPr lang="en-US" altLang="zh-CN" dirty="0">
                <a:solidFill>
                  <a:srgbClr val="000000"/>
                </a:solidFill>
                <a:latin typeface="Times New Roman" pitchFamily="18" charset="0"/>
                <a:ea typeface="宋体" pitchFamily="2" charset="-122"/>
              </a:rPr>
              <a:t>Class </a:t>
            </a:r>
            <a:r>
              <a:rPr lang="en-US" altLang="zh-CN" dirty="0" err="1">
                <a:solidFill>
                  <a:srgbClr val="FF0000"/>
                </a:solidFill>
                <a:latin typeface="Times New Roman" pitchFamily="18" charset="0"/>
                <a:ea typeface="宋体" pitchFamily="2" charset="-122"/>
              </a:rPr>
              <a:t>SecureRandom</a:t>
            </a:r>
            <a:r>
              <a:rPr lang="en-US" altLang="zh-CN" dirty="0">
                <a:solidFill>
                  <a:srgbClr val="000000"/>
                </a:solidFill>
                <a:latin typeface="Times New Roman" pitchFamily="18" charset="0"/>
                <a:ea typeface="宋体" pitchFamily="2" charset="-122"/>
              </a:rPr>
              <a:t> (package</a:t>
            </a:r>
            <a:r>
              <a:rPr lang="en-US" altLang="zh-CN" dirty="0"/>
              <a:t> </a:t>
            </a:r>
            <a:r>
              <a:rPr lang="en-US" altLang="zh-CN" dirty="0" err="1">
                <a:solidFill>
                  <a:srgbClr val="000000"/>
                </a:solidFill>
                <a:latin typeface="Lucida Console" pitchFamily="49" charset="0"/>
                <a:ea typeface="宋体" pitchFamily="2" charset="-122"/>
              </a:rPr>
              <a:t>java.security</a:t>
            </a:r>
            <a:r>
              <a:rPr lang="zh-CN" altLang="zh-CN" dirty="0">
                <a:solidFill>
                  <a:srgbClr val="000000"/>
                </a:solidFill>
                <a:latin typeface="Lucida Console" pitchFamily="49" charset="0"/>
                <a:ea typeface="宋体" pitchFamily="2" charset="-122"/>
              </a:rPr>
              <a:t> </a:t>
            </a:r>
            <a:r>
              <a:rPr lang="en-US" altLang="zh-CN" dirty="0">
                <a:solidFill>
                  <a:srgbClr val="000000"/>
                </a:solidFill>
                <a:latin typeface="Times New Roman" pitchFamily="18" charset="0"/>
                <a:ea typeface="宋体" pitchFamily="2" charset="-122"/>
              </a:rPr>
              <a:t>) </a:t>
            </a:r>
          </a:p>
          <a:p>
            <a:pPr eaLnBrk="1" hangingPunct="1">
              <a:lnSpc>
                <a:spcPct val="90000"/>
              </a:lnSpc>
            </a:pPr>
            <a:r>
              <a:rPr lang="en-US" altLang="zh-CN" dirty="0">
                <a:latin typeface="Times New Roman" pitchFamily="18" charset="0"/>
                <a:ea typeface="宋体" pitchFamily="2" charset="-122"/>
              </a:rPr>
              <a:t>Objects of class Secure-Random can produce random </a:t>
            </a:r>
            <a:r>
              <a:rPr lang="en-US" altLang="zh-CN" dirty="0" err="1">
                <a:latin typeface="Lucida Console" pitchFamily="49" charset="0"/>
                <a:ea typeface="宋体" pitchFamily="2" charset="-122"/>
              </a:rPr>
              <a:t>boolean</a:t>
            </a:r>
            <a:r>
              <a:rPr lang="en-US" altLang="zh-CN" dirty="0">
                <a:latin typeface="Times New Roman" pitchFamily="18" charset="0"/>
                <a:ea typeface="宋体" pitchFamily="2" charset="-122"/>
              </a:rPr>
              <a:t>, </a:t>
            </a:r>
            <a:r>
              <a:rPr lang="en-US" altLang="zh-CN" dirty="0">
                <a:latin typeface="Lucida Console" pitchFamily="49" charset="0"/>
                <a:ea typeface="宋体" pitchFamily="2" charset="-122"/>
              </a:rPr>
              <a:t>byte</a:t>
            </a:r>
            <a:r>
              <a:rPr lang="en-US" altLang="zh-CN" dirty="0">
                <a:latin typeface="Times New Roman" pitchFamily="18" charset="0"/>
                <a:ea typeface="宋体" pitchFamily="2" charset="-122"/>
              </a:rPr>
              <a:t>, </a:t>
            </a:r>
            <a:r>
              <a:rPr lang="en-US" altLang="zh-CN" dirty="0">
                <a:latin typeface="Lucida Console" pitchFamily="49" charset="0"/>
                <a:ea typeface="宋体" pitchFamily="2" charset="-122"/>
              </a:rPr>
              <a:t>float</a:t>
            </a:r>
            <a:r>
              <a:rPr lang="en-US" altLang="zh-CN" dirty="0">
                <a:latin typeface="Times New Roman" pitchFamily="18" charset="0"/>
                <a:ea typeface="宋体" pitchFamily="2" charset="-122"/>
              </a:rPr>
              <a:t>, </a:t>
            </a:r>
            <a:r>
              <a:rPr lang="en-US" altLang="zh-CN" dirty="0">
                <a:latin typeface="Lucida Console" pitchFamily="49" charset="0"/>
                <a:ea typeface="宋体" pitchFamily="2" charset="-122"/>
              </a:rPr>
              <a:t>double</a:t>
            </a:r>
            <a:r>
              <a:rPr lang="en-US" altLang="zh-CN" dirty="0">
                <a:latin typeface="Times New Roman" pitchFamily="18" charset="0"/>
                <a:ea typeface="宋体" pitchFamily="2" charset="-122"/>
              </a:rPr>
              <a:t>, </a:t>
            </a:r>
            <a:r>
              <a:rPr lang="en-US" altLang="zh-CN" dirty="0" err="1">
                <a:latin typeface="Lucida Console" pitchFamily="49" charset="0"/>
                <a:ea typeface="宋体" pitchFamily="2" charset="-122"/>
              </a:rPr>
              <a:t>int</a:t>
            </a:r>
            <a:r>
              <a:rPr lang="en-US" altLang="zh-CN" dirty="0">
                <a:latin typeface="Times New Roman" pitchFamily="18" charset="0"/>
                <a:ea typeface="宋体" pitchFamily="2" charset="-122"/>
              </a:rPr>
              <a:t>, </a:t>
            </a:r>
            <a:r>
              <a:rPr lang="en-US" altLang="zh-CN" dirty="0">
                <a:latin typeface="Lucida Console" pitchFamily="49" charset="0"/>
                <a:ea typeface="宋体" pitchFamily="2" charset="-122"/>
              </a:rPr>
              <a:t>long</a:t>
            </a:r>
            <a:r>
              <a:rPr lang="en-US" altLang="zh-CN" dirty="0">
                <a:latin typeface="Times New Roman" pitchFamily="18" charset="0"/>
                <a:ea typeface="宋体" pitchFamily="2" charset="-122"/>
              </a:rPr>
              <a:t> and Gaussian values</a:t>
            </a:r>
          </a:p>
          <a:p>
            <a:pPr eaLnBrk="1" hangingPunct="1">
              <a:lnSpc>
                <a:spcPct val="90000"/>
              </a:lnSpc>
            </a:pPr>
            <a:r>
              <a:rPr lang="en-US" altLang="zh-CN" dirty="0">
                <a:latin typeface="Times New Roman" pitchFamily="18" charset="0"/>
                <a:ea typeface="宋体" pitchFamily="2" charset="-122"/>
              </a:rPr>
              <a:t>Difference</a:t>
            </a:r>
            <a:r>
              <a:rPr lang="zh-CN" altLang="en-US" dirty="0">
                <a:latin typeface="Times New Roman" pitchFamily="18" charset="0"/>
                <a:ea typeface="宋体" pitchFamily="2" charset="-122"/>
              </a:rPr>
              <a:t> </a:t>
            </a:r>
            <a:r>
              <a:rPr lang="en-US" altLang="zh-CN" dirty="0">
                <a:latin typeface="Times New Roman" pitchFamily="18" charset="0"/>
                <a:ea typeface="宋体" pitchFamily="2" charset="-122"/>
              </a:rPr>
              <a:t>between</a:t>
            </a:r>
            <a:r>
              <a:rPr lang="zh-CN" altLang="en-US" dirty="0">
                <a:latin typeface="Times New Roman" pitchFamily="18" charset="0"/>
                <a:ea typeface="宋体" pitchFamily="2" charset="-122"/>
              </a:rPr>
              <a:t> </a:t>
            </a:r>
            <a:r>
              <a:rPr lang="en-US" altLang="zh-CN" dirty="0">
                <a:solidFill>
                  <a:srgbClr val="FF0000"/>
                </a:solidFill>
                <a:latin typeface="Times New Roman" pitchFamily="18" charset="0"/>
                <a:ea typeface="宋体" pitchFamily="2" charset="-122"/>
              </a:rPr>
              <a:t>Random</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and</a:t>
            </a:r>
            <a:r>
              <a:rPr lang="zh-CN" altLang="en-US" dirty="0">
                <a:solidFill>
                  <a:srgbClr val="000000"/>
                </a:solidFill>
                <a:latin typeface="Times New Roman" pitchFamily="18" charset="0"/>
                <a:ea typeface="宋体" pitchFamily="2" charset="-122"/>
              </a:rPr>
              <a:t> </a:t>
            </a:r>
            <a:r>
              <a:rPr lang="en-US" altLang="zh-CN" dirty="0" err="1">
                <a:solidFill>
                  <a:srgbClr val="FF0000"/>
                </a:solidFill>
                <a:latin typeface="Times New Roman" pitchFamily="18" charset="0"/>
                <a:ea typeface="宋体" pitchFamily="2" charset="-122"/>
              </a:rPr>
              <a:t>SecureRandom</a:t>
            </a:r>
            <a:endParaRPr lang="en-US" altLang="zh-CN" dirty="0">
              <a:solidFill>
                <a:srgbClr val="FF0000"/>
              </a:solidFill>
              <a:latin typeface="Times New Roman" pitchFamily="18" charset="0"/>
              <a:ea typeface="宋体" pitchFamily="2" charset="-122"/>
            </a:endParaRPr>
          </a:p>
          <a:p>
            <a:pPr lvl="1" eaLnBrk="1" hangingPunct="1">
              <a:lnSpc>
                <a:spcPct val="90000"/>
              </a:lnSpc>
            </a:pPr>
            <a:r>
              <a:rPr lang="en-US" altLang="zh-CN" dirty="0">
                <a:solidFill>
                  <a:srgbClr val="000000"/>
                </a:solidFill>
                <a:latin typeface="Times New Roman" pitchFamily="18" charset="0"/>
                <a:ea typeface="宋体" pitchFamily="2" charset="-122"/>
              </a:rPr>
              <a:t>Random objects produce deterministic values that could be predicted by malicious programmers.</a:t>
            </a:r>
          </a:p>
          <a:p>
            <a:pPr lvl="1" eaLnBrk="1" hangingPunct="1">
              <a:lnSpc>
                <a:spcPct val="90000"/>
              </a:lnSpc>
            </a:pPr>
            <a:r>
              <a:rPr lang="en-US" altLang="zh-CN" dirty="0">
                <a:solidFill>
                  <a:srgbClr val="000000"/>
                </a:solidFill>
                <a:latin typeface="Times New Roman" pitchFamily="18" charset="0"/>
                <a:ea typeface="宋体" pitchFamily="2" charset="-122"/>
              </a:rPr>
              <a:t> Secure-Random objects produce nondeterministic random numbers that cannot be predicted.</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Case Study:</a:t>
            </a:r>
            <a:r>
              <a:rPr lang="en-US" altLang="zh-CN" dirty="0">
                <a:effectLst/>
              </a:rPr>
              <a:t> </a:t>
            </a:r>
            <a:r>
              <a:rPr lang="en-US" altLang="zh-CN" dirty="0">
                <a:solidFill>
                  <a:srgbClr val="3380E6"/>
                </a:solidFill>
                <a:latin typeface="Arial"/>
              </a:rPr>
              <a:t>Secure</a:t>
            </a:r>
            <a:r>
              <a:rPr lang="en-US" dirty="0">
                <a:solidFill>
                  <a:srgbClr val="3380E6"/>
                </a:solidFill>
                <a:latin typeface="Arial"/>
              </a:rPr>
              <a:t> Random-Number Generation</a:t>
            </a:r>
            <a:r>
              <a:rPr lang="en-US" altLang="zh-CN" dirty="0">
                <a:solidFill>
                  <a:srgbClr val="3380E6"/>
                </a:solidFill>
                <a:latin typeface="Arial"/>
              </a:rPr>
              <a:t>(Cont.)</a:t>
            </a:r>
            <a:endParaRPr lang="en-US" dirty="0">
              <a:solidFill>
                <a:srgbClr val="3380E6"/>
              </a:solidFill>
              <a:latin typeface="Arial"/>
            </a:endParaRPr>
          </a:p>
        </p:txBody>
      </p:sp>
      <p:sp>
        <p:nvSpPr>
          <p:cNvPr id="58371" name="Text Placeholder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Creating a </a:t>
            </a:r>
            <a:r>
              <a:rPr lang="en-US" altLang="zh-CN" dirty="0" err="1">
                <a:latin typeface="Times New Roman" panose="02020603050405020304" pitchFamily="18" charset="0"/>
                <a:cs typeface="Times New Roman" panose="02020603050405020304" pitchFamily="18" charset="0"/>
              </a:rPr>
              <a:t>SecureRandom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Object</a:t>
            </a:r>
          </a:p>
          <a:p>
            <a:pPr lvl="1"/>
            <a:r>
              <a:rPr lang="en-US" altLang="zh-CN" dirty="0" err="1">
                <a:solidFill>
                  <a:srgbClr val="FF0000"/>
                </a:solidFill>
                <a:latin typeface="Times New Roman" panose="02020603050405020304" pitchFamily="18" charset="0"/>
                <a:cs typeface="Times New Roman" panose="02020603050405020304" pitchFamily="18" charset="0"/>
              </a:rPr>
              <a:t>SecureRandom</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randomNumbers</a:t>
            </a:r>
            <a:r>
              <a:rPr lang="en-US" altLang="zh-CN" dirty="0">
                <a:solidFill>
                  <a:srgbClr val="FF0000"/>
                </a:solidFill>
                <a:latin typeface="Times New Roman" panose="02020603050405020304" pitchFamily="18" charset="0"/>
                <a:cs typeface="Times New Roman" panose="02020603050405020304" pitchFamily="18" charset="0"/>
              </a:rPr>
              <a:t> = new </a:t>
            </a:r>
            <a:r>
              <a:rPr lang="en-US" altLang="zh-CN" dirty="0" err="1">
                <a:solidFill>
                  <a:srgbClr val="FF0000"/>
                </a:solidFill>
                <a:latin typeface="Times New Roman" panose="02020603050405020304" pitchFamily="18" charset="0"/>
                <a:cs typeface="Times New Roman" panose="02020603050405020304" pitchFamily="18" charset="0"/>
              </a:rPr>
              <a:t>SecureRandom</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zh-CN" dirty="0">
              <a:solidFill>
                <a:srgbClr val="FF0000"/>
              </a:solidFill>
              <a:latin typeface="Times New Roman" panose="02020603050405020304" pitchFamily="18" charset="0"/>
              <a:cs typeface="Times New Roman" panose="02020603050405020304" pitchFamily="18" charset="0"/>
            </a:endParaRPr>
          </a:p>
          <a:p>
            <a:pPr lvl="1"/>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Obtaining a Random </a:t>
            </a:r>
            <a:r>
              <a:rPr lang="en-US" altLang="zh-CN" dirty="0" err="1">
                <a:latin typeface="Times New Roman" panose="02020603050405020304" pitchFamily="18" charset="0"/>
                <a:cs typeface="Times New Roman" panose="02020603050405020304" pitchFamily="18" charset="0"/>
              </a:rPr>
              <a:t>int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Value</a:t>
            </a:r>
          </a:p>
          <a:p>
            <a:pPr lvl="1"/>
            <a:r>
              <a:rPr lang="en-US" altLang="zh-CN" dirty="0" err="1">
                <a:solidFill>
                  <a:srgbClr val="FF0000"/>
                </a:solidFill>
                <a:latin typeface="Times New Roman" panose="02020603050405020304" pitchFamily="18" charset="0"/>
                <a:cs typeface="Times New Roman" panose="02020603050405020304" pitchFamily="18" charset="0"/>
              </a:rPr>
              <a:t>int</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randomValue</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randomNumbers.nextInt</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Changing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Rangle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value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produced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by</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nextInt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(0,1)</a:t>
            </a:r>
          </a:p>
          <a:p>
            <a:pPr lvl="1"/>
            <a:r>
              <a:rPr lang="en-US" altLang="zh-CN" dirty="0" err="1">
                <a:solidFill>
                  <a:srgbClr val="FF0000"/>
                </a:solidFill>
                <a:latin typeface="Times New Roman" panose="02020603050405020304" pitchFamily="18" charset="0"/>
                <a:cs typeface="Times New Roman" panose="02020603050405020304" pitchFamily="18" charset="0"/>
              </a:rPr>
              <a:t>int</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randomValue</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randomNumbers.nextInt</a:t>
            </a:r>
            <a:r>
              <a:rPr lang="en-US" altLang="zh-CN" dirty="0">
                <a:solidFill>
                  <a:srgbClr val="FF0000"/>
                </a:solidFill>
                <a:latin typeface="Times New Roman" panose="02020603050405020304" pitchFamily="18" charset="0"/>
                <a:cs typeface="Times New Roman" panose="02020603050405020304" pitchFamily="18" charset="0"/>
              </a:rPr>
              <a:t>(2);</a:t>
            </a:r>
            <a:endParaRPr lang="zh-CN" altLang="zh-CN" dirty="0">
              <a:solidFill>
                <a:srgbClr val="FF0000"/>
              </a:solidFill>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For more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information on the </a:t>
            </a:r>
            <a:r>
              <a:rPr lang="en-US" altLang="zh-CN" dirty="0" err="1">
                <a:latin typeface="Times New Roman" panose="02020603050405020304" pitchFamily="18" charset="0"/>
                <a:cs typeface="Times New Roman" panose="02020603050405020304" pitchFamily="18" charset="0"/>
              </a:rPr>
              <a:t>SecureRandom</a:t>
            </a:r>
            <a:r>
              <a:rPr lang="en-US" altLang="zh-CN" dirty="0">
                <a:latin typeface="Times New Roman" panose="02020603050405020304" pitchFamily="18" charset="0"/>
                <a:cs typeface="Times New Roman" panose="02020603050405020304" pitchFamily="18" charset="0"/>
              </a:rPr>
              <a:t> class, see</a:t>
            </a:r>
            <a:endParaRPr lang="zh-CN" altLang="zh-CN" dirty="0">
              <a:latin typeface="Times New Roman" panose="02020603050405020304" pitchFamily="18" charset="0"/>
              <a:cs typeface="Times New Roman" panose="02020603050405020304" pitchFamily="18" charset="0"/>
            </a:endParaRPr>
          </a:p>
          <a:p>
            <a:pPr lvl="1"/>
            <a:r>
              <a:rPr lang="en" altLang="zh-CN" dirty="0">
                <a:hlinkClick r:id="rId3"/>
              </a:rPr>
              <a:t>https://www.cs.rit.edu/usr/local/jdk/docs/api/java.base/java/security/SecureRandom.html</a:t>
            </a:r>
            <a:endParaRPr lang="en-US" altLang="zh-CN" dirty="0">
              <a:solidFill>
                <a:srgbClr val="000000"/>
              </a:solidFill>
              <a:latin typeface="Times New Roman" panose="02020603050405020304" pitchFamily="18" charset="0"/>
              <a:ea typeface="宋体" pitchFamily="2" charset="-122"/>
              <a:cs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106927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FB7985-6669-A14E-BAF2-073F41F779CE}"/>
              </a:ext>
            </a:extLst>
          </p:cNvPr>
          <p:cNvPicPr>
            <a:picLocks noChangeAspect="1"/>
          </p:cNvPicPr>
          <p:nvPr/>
        </p:nvPicPr>
        <p:blipFill>
          <a:blip r:embed="rId2"/>
          <a:stretch>
            <a:fillRect/>
          </a:stretch>
        </p:blipFill>
        <p:spPr>
          <a:xfrm>
            <a:off x="152400" y="2429668"/>
            <a:ext cx="8522771" cy="3810000"/>
          </a:xfrm>
          <a:prstGeom prst="rect">
            <a:avLst/>
          </a:prstGeom>
        </p:spPr>
      </p:pic>
      <p:pic>
        <p:nvPicPr>
          <p:cNvPr id="4" name="图片 3">
            <a:extLst>
              <a:ext uri="{FF2B5EF4-FFF2-40B4-BE49-F238E27FC236}">
                <a16:creationId xmlns:a16="http://schemas.microsoft.com/office/drawing/2014/main" id="{8C41CCA2-2B6F-274B-AFE7-46A5C6425910}"/>
              </a:ext>
            </a:extLst>
          </p:cNvPr>
          <p:cNvPicPr>
            <a:picLocks noChangeAspect="1"/>
          </p:cNvPicPr>
          <p:nvPr/>
        </p:nvPicPr>
        <p:blipFill rotWithShape="1">
          <a:blip r:embed="rId3"/>
          <a:srcRect t="4480"/>
          <a:stretch/>
        </p:blipFill>
        <p:spPr>
          <a:xfrm>
            <a:off x="5334000" y="533400"/>
            <a:ext cx="2667000" cy="1927863"/>
          </a:xfrm>
          <a:prstGeom prst="rect">
            <a:avLst/>
          </a:prstGeom>
        </p:spPr>
      </p:pic>
      <p:sp>
        <p:nvSpPr>
          <p:cNvPr id="3" name="矩形 2">
            <a:extLst>
              <a:ext uri="{FF2B5EF4-FFF2-40B4-BE49-F238E27FC236}">
                <a16:creationId xmlns:a16="http://schemas.microsoft.com/office/drawing/2014/main" id="{B606C9BC-888D-4B4A-896A-4971BB6A67FF}"/>
              </a:ext>
            </a:extLst>
          </p:cNvPr>
          <p:cNvSpPr/>
          <p:nvPr/>
        </p:nvSpPr>
        <p:spPr>
          <a:xfrm>
            <a:off x="33454" y="112336"/>
            <a:ext cx="3624146" cy="954107"/>
          </a:xfrm>
          <a:prstGeom prst="rect">
            <a:avLst/>
          </a:prstGeom>
        </p:spPr>
        <p:txBody>
          <a:bodyPr wrap="square">
            <a:spAutoFit/>
          </a:bodyPr>
          <a:lstStyle/>
          <a:p>
            <a:r>
              <a:rPr lang="en-US" altLang="zh-CN" sz="2800" dirty="0">
                <a:solidFill>
                  <a:srgbClr val="000000"/>
                </a:solidFill>
                <a:latin typeface="Times New Roman" pitchFamily="18" charset="0"/>
                <a:ea typeface="宋体" pitchFamily="2" charset="-122"/>
              </a:rPr>
              <a:t>Rolling a Six-Sided Die 6,000,000 Times</a:t>
            </a:r>
            <a:endParaRPr lang="zh-CN" alt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EE69394-0D85-7948-9894-0BF6C9E4FD14}"/>
              </a:ext>
            </a:extLst>
          </p:cNvPr>
          <p:cNvSpPr>
            <a:spLocks noGrp="1"/>
          </p:cNvSpPr>
          <p:nvPr>
            <p:ph type="ftr" sz="quarter" idx="11"/>
          </p:nvPr>
        </p:nvSpPr>
        <p:spPr/>
        <p:txBody>
          <a:bodyPr/>
          <a:lstStyle/>
          <a:p>
            <a:pPr>
              <a:defRPr/>
            </a:pPr>
            <a:endParaRPr lang="en-US" dirty="0"/>
          </a:p>
        </p:txBody>
      </p:sp>
      <p:pic>
        <p:nvPicPr>
          <p:cNvPr id="3" name="图片 2">
            <a:extLst>
              <a:ext uri="{FF2B5EF4-FFF2-40B4-BE49-F238E27FC236}">
                <a16:creationId xmlns:a16="http://schemas.microsoft.com/office/drawing/2014/main" id="{02DA5CA9-EC86-E14E-B9F5-E9DF0BCB514D}"/>
              </a:ext>
            </a:extLst>
          </p:cNvPr>
          <p:cNvPicPr>
            <a:picLocks noChangeAspect="1"/>
          </p:cNvPicPr>
          <p:nvPr/>
        </p:nvPicPr>
        <p:blipFill>
          <a:blip r:embed="rId2"/>
          <a:stretch>
            <a:fillRect/>
          </a:stretch>
        </p:blipFill>
        <p:spPr>
          <a:xfrm>
            <a:off x="457200" y="236537"/>
            <a:ext cx="7990064" cy="6537325"/>
          </a:xfrm>
          <a:prstGeom prst="rect">
            <a:avLst/>
          </a:prstGeom>
        </p:spPr>
      </p:pic>
    </p:spTree>
    <p:extLst>
      <p:ext uri="{BB962C8B-B14F-4D97-AF65-F5344CB8AC3E}">
        <p14:creationId xmlns:p14="http://schemas.microsoft.com/office/powerpoint/2010/main" val="3318279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59D9B3"/>
                </a:solidFill>
                <a:latin typeface="Arial"/>
              </a:rPr>
              <a:t>6.9.1 </a:t>
            </a:r>
            <a:r>
              <a:rPr lang="en-US" dirty="0">
                <a:solidFill>
                  <a:srgbClr val="33B38C"/>
                </a:solidFill>
                <a:latin typeface="Goudy Sans Medium"/>
              </a:rPr>
              <a:t>Generalized Scaling and Shifting of Random Numbers</a:t>
            </a:r>
          </a:p>
        </p:txBody>
      </p:sp>
      <p:sp>
        <p:nvSpPr>
          <p:cNvPr id="67587" name="Text Placeholder 2"/>
          <p:cNvSpPr>
            <a:spLocks noGrp="1"/>
          </p:cNvSpPr>
          <p:nvPr>
            <p:ph type="body" idx="1"/>
          </p:nvPr>
        </p:nvSpPr>
        <p:spPr/>
        <p:txBody>
          <a:bodyPr/>
          <a:lstStyle/>
          <a:p>
            <a:pPr eaLnBrk="1" hangingPunct="1">
              <a:lnSpc>
                <a:spcPct val="150000"/>
              </a:lnSpc>
            </a:pPr>
            <a:r>
              <a:rPr lang="en-US" altLang="zh-CN" sz="2300" dirty="0">
                <a:solidFill>
                  <a:srgbClr val="000000"/>
                </a:solidFill>
                <a:latin typeface="Times New Roman" pitchFamily="18" charset="0"/>
                <a:ea typeface="宋体" pitchFamily="2" charset="-122"/>
              </a:rPr>
              <a:t>Generalize the scaling and shifting of random numbers:</a:t>
            </a:r>
          </a:p>
          <a:p>
            <a:pPr lvl="2" eaLnBrk="1" hangingPunct="1">
              <a:lnSpc>
                <a:spcPct val="150000"/>
              </a:lnSpc>
              <a:buFont typeface="Wingdings 2" pitchFamily="18" charset="2"/>
              <a:buNone/>
            </a:pPr>
            <a:r>
              <a:rPr lang="en-US" altLang="zh-CN" sz="1800" dirty="0">
                <a:solidFill>
                  <a:srgbClr val="000000"/>
                </a:solidFill>
                <a:latin typeface="Lucida Console" pitchFamily="49" charset="0"/>
                <a:ea typeface="宋体" pitchFamily="2" charset="-122"/>
              </a:rPr>
              <a:t>	number = </a:t>
            </a:r>
            <a:r>
              <a:rPr lang="en-US" altLang="zh-CN" sz="1800" i="1" dirty="0" err="1">
                <a:solidFill>
                  <a:srgbClr val="000000"/>
                </a:solidFill>
                <a:latin typeface="AGaramond" pitchFamily="18" charset="0"/>
                <a:ea typeface="宋体" pitchFamily="2" charset="-122"/>
              </a:rPr>
              <a:t>shiftingValue</a:t>
            </a:r>
            <a:r>
              <a:rPr lang="en-US" altLang="zh-CN" sz="1800" dirty="0">
                <a:solidFill>
                  <a:srgbClr val="000000"/>
                </a:solidFill>
                <a:latin typeface="Lucida Console" pitchFamily="49" charset="0"/>
                <a:ea typeface="宋体" pitchFamily="2" charset="-122"/>
              </a:rPr>
              <a:t> + </a:t>
            </a:r>
            <a:r>
              <a:rPr lang="en-US" altLang="zh-CN" sz="1800" dirty="0" err="1">
                <a:solidFill>
                  <a:srgbClr val="000000"/>
                </a:solidFill>
                <a:latin typeface="Lucida Console" pitchFamily="49" charset="0"/>
                <a:ea typeface="宋体" pitchFamily="2" charset="-122"/>
              </a:rPr>
              <a:t>randomNumbers.nextInt</a:t>
            </a:r>
            <a:r>
              <a:rPr lang="en-US" altLang="zh-CN" sz="1800" dirty="0">
                <a:solidFill>
                  <a:srgbClr val="000000"/>
                </a:solidFill>
                <a:latin typeface="Lucida Console" pitchFamily="49" charset="0"/>
                <a:ea typeface="宋体" pitchFamily="2" charset="-122"/>
              </a:rPr>
              <a:t>(</a:t>
            </a:r>
            <a:r>
              <a:rPr lang="en-US" altLang="zh-CN" sz="1800" i="1" dirty="0" err="1">
                <a:solidFill>
                  <a:srgbClr val="000000"/>
                </a:solidFill>
                <a:latin typeface="AGaramond" pitchFamily="18" charset="0"/>
                <a:ea typeface="宋体" pitchFamily="2" charset="-122"/>
              </a:rPr>
              <a:t>scalingFactor</a:t>
            </a:r>
            <a:r>
              <a:rPr lang="en-US" altLang="zh-CN" sz="1800" dirty="0">
                <a:solidFill>
                  <a:srgbClr val="000000"/>
                </a:solidFill>
                <a:latin typeface="Lucida Console" pitchFamily="49" charset="0"/>
                <a:ea typeface="宋体" pitchFamily="2" charset="-122"/>
              </a:rPr>
              <a:t>);</a:t>
            </a:r>
          </a:p>
          <a:p>
            <a:pPr eaLnBrk="1" hangingPunct="1">
              <a:lnSpc>
                <a:spcPct val="150000"/>
              </a:lnSpc>
            </a:pPr>
            <a:r>
              <a:rPr lang="en-US" altLang="zh-CN" sz="2300" dirty="0">
                <a:solidFill>
                  <a:srgbClr val="000000"/>
                </a:solidFill>
                <a:latin typeface="Times New Roman" pitchFamily="18" charset="0"/>
                <a:ea typeface="宋体" pitchFamily="2" charset="-122"/>
              </a:rPr>
              <a:t>It’s also possible to choose integers at random from sets of values other than ranges of consecutive integers: </a:t>
            </a:r>
          </a:p>
          <a:p>
            <a:pPr lvl="2" eaLnBrk="1" hangingPunct="1">
              <a:lnSpc>
                <a:spcPct val="150000"/>
              </a:lnSpc>
              <a:buFont typeface="Wingdings 2" pitchFamily="18" charset="2"/>
              <a:buNone/>
            </a:pPr>
            <a:r>
              <a:rPr lang="en-US" altLang="zh-CN" sz="1800" dirty="0">
                <a:solidFill>
                  <a:srgbClr val="000000"/>
                </a:solidFill>
                <a:latin typeface="Lucida Console" pitchFamily="49" charset="0"/>
                <a:ea typeface="宋体" pitchFamily="2" charset="-122"/>
              </a:rPr>
              <a:t>	</a:t>
            </a:r>
            <a:r>
              <a:rPr lang="en-US" altLang="zh-CN" sz="1800" dirty="0">
                <a:solidFill>
                  <a:srgbClr val="FF0000"/>
                </a:solidFill>
                <a:latin typeface="Lucida Console" pitchFamily="49" charset="0"/>
                <a:ea typeface="宋体" pitchFamily="2" charset="-122"/>
              </a:rPr>
              <a:t>number = </a:t>
            </a:r>
            <a:r>
              <a:rPr lang="en-US" altLang="zh-CN" sz="1800" i="1" dirty="0" err="1">
                <a:solidFill>
                  <a:srgbClr val="FF0000"/>
                </a:solidFill>
                <a:latin typeface="AGaramond" pitchFamily="18" charset="0"/>
                <a:ea typeface="宋体" pitchFamily="2" charset="-122"/>
              </a:rPr>
              <a:t>shiftingValue</a:t>
            </a:r>
            <a:r>
              <a:rPr lang="en-US" altLang="zh-CN" sz="1800" dirty="0">
                <a:solidFill>
                  <a:srgbClr val="FF0000"/>
                </a:solidFill>
                <a:latin typeface="Lucida Console" pitchFamily="49" charset="0"/>
                <a:ea typeface="宋体" pitchFamily="2" charset="-122"/>
              </a:rPr>
              <a:t> + </a:t>
            </a:r>
            <a:r>
              <a:rPr lang="en-US" altLang="zh-CN" sz="1800" i="1" dirty="0" err="1">
                <a:solidFill>
                  <a:srgbClr val="FF0000"/>
                </a:solidFill>
                <a:latin typeface="AGaramond" pitchFamily="18" charset="0"/>
                <a:ea typeface="宋体" pitchFamily="2" charset="-122"/>
              </a:rPr>
              <a:t>differenceBetweenValues</a:t>
            </a:r>
            <a:r>
              <a:rPr lang="en-US" altLang="zh-CN" sz="1800" dirty="0">
                <a:solidFill>
                  <a:srgbClr val="FF0000"/>
                </a:solidFill>
                <a:latin typeface="Lucida Console" pitchFamily="49" charset="0"/>
                <a:ea typeface="宋体" pitchFamily="2" charset="-122"/>
              </a:rPr>
              <a:t> * </a:t>
            </a:r>
            <a:br>
              <a:rPr lang="en-US" altLang="zh-CN" sz="1800" dirty="0">
                <a:solidFill>
                  <a:srgbClr val="FF0000"/>
                </a:solidFill>
                <a:latin typeface="Lucida Console" pitchFamily="49" charset="0"/>
                <a:ea typeface="宋体" pitchFamily="2" charset="-122"/>
              </a:rPr>
            </a:br>
            <a:r>
              <a:rPr lang="en-US" altLang="zh-CN" sz="1800" dirty="0">
                <a:solidFill>
                  <a:srgbClr val="FF0000"/>
                </a:solidFill>
                <a:latin typeface="Lucida Console" pitchFamily="49" charset="0"/>
                <a:ea typeface="宋体" pitchFamily="2" charset="-122"/>
              </a:rPr>
              <a:t>   </a:t>
            </a:r>
            <a:r>
              <a:rPr lang="en-US" altLang="zh-CN" sz="1800" dirty="0" err="1">
                <a:solidFill>
                  <a:srgbClr val="FF0000"/>
                </a:solidFill>
                <a:latin typeface="Lucida Console" pitchFamily="49" charset="0"/>
                <a:ea typeface="宋体" pitchFamily="2" charset="-122"/>
              </a:rPr>
              <a:t>randomNumbers.nextInt</a:t>
            </a:r>
            <a:r>
              <a:rPr lang="en-US" altLang="zh-CN" sz="1800" dirty="0">
                <a:solidFill>
                  <a:srgbClr val="FF0000"/>
                </a:solidFill>
                <a:latin typeface="Lucida Console" pitchFamily="49" charset="0"/>
                <a:ea typeface="宋体" pitchFamily="2" charset="-122"/>
              </a:rPr>
              <a:t>( </a:t>
            </a:r>
            <a:r>
              <a:rPr lang="en-US" altLang="zh-CN" sz="1800" i="1" dirty="0" err="1">
                <a:solidFill>
                  <a:srgbClr val="FF0000"/>
                </a:solidFill>
                <a:latin typeface="AGaramond" pitchFamily="18" charset="0"/>
                <a:ea typeface="宋体" pitchFamily="2" charset="-122"/>
              </a:rPr>
              <a:t>scalingFactor</a:t>
            </a:r>
            <a:r>
              <a:rPr lang="en-US" altLang="zh-CN" sz="1800" i="1" dirty="0">
                <a:solidFill>
                  <a:srgbClr val="FF0000"/>
                </a:solidFill>
                <a:latin typeface="Lucida Console" pitchFamily="49" charset="0"/>
                <a:ea typeface="宋体" pitchFamily="2" charset="-122"/>
              </a:rPr>
              <a:t> </a:t>
            </a:r>
            <a:r>
              <a:rPr lang="en-US" altLang="zh-CN" sz="1800" dirty="0">
                <a:solidFill>
                  <a:srgbClr val="FF0000"/>
                </a:solidFill>
                <a:latin typeface="Lucida Console" pitchFamily="49"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Case Study: A Game of Chance; Introducing </a:t>
            </a:r>
            <a:r>
              <a:rPr lang="en-US"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Types</a:t>
            </a:r>
            <a:endParaRPr lang="en-US" dirty="0">
              <a:solidFill>
                <a:srgbClr val="3380E6"/>
              </a:solidFill>
              <a:latin typeface="Arial"/>
            </a:endParaRPr>
          </a:p>
        </p:txBody>
      </p:sp>
      <p:sp>
        <p:nvSpPr>
          <p:cNvPr id="70659" name="Text Placeholder 2"/>
          <p:cNvSpPr>
            <a:spLocks noGrp="1"/>
          </p:cNvSpPr>
          <p:nvPr>
            <p:ph type="body" idx="1"/>
          </p:nvPr>
        </p:nvSpPr>
        <p:spPr/>
        <p:txBody>
          <a:bodyPr/>
          <a:lstStyle/>
          <a:p>
            <a:pPr eaLnBrk="1" hangingPunct="1"/>
            <a:r>
              <a:rPr lang="en-US" altLang="zh-CN">
                <a:solidFill>
                  <a:srgbClr val="000000"/>
                </a:solidFill>
                <a:latin typeface="Times New Roman" pitchFamily="18" charset="0"/>
                <a:ea typeface="宋体" pitchFamily="2" charset="-122"/>
              </a:rPr>
              <a:t>Basic rules for the dice game Craps:</a:t>
            </a:r>
          </a:p>
          <a:p>
            <a:pPr lvl="1" eaLnBrk="1" hangingPunct="1"/>
            <a:r>
              <a:rPr lang="en-US" altLang="zh-CN" i="1">
                <a:solidFill>
                  <a:srgbClr val="000000"/>
                </a:solidFill>
                <a:latin typeface="AGaramond" pitchFamily="18" charset="0"/>
                <a:ea typeface="宋体" pitchFamily="2" charset="-122"/>
              </a:rPr>
              <a:t>You roll two dice. Each die has six faces, which contain one, two, three, four, five and six spots, respectively. After the dice have come to rest, the sum of the spots on the two upward faces is calculated. If the sum is 7 or 11 on the first throw, you win. If the sum is 2, 3 or 12 on the first throw (called “craps”), you lose (i.e., the “house” wins). If the sum is 4, 5, 6, 8, 9 or 10 on the first throw, that sum becomes your “point.” To win, you must continue rolling the dice until you “make your point” (i.e., roll that same point value). You lose by rolling a 7 before making your point. </a:t>
            </a:r>
            <a:endParaRPr lang="en-US" altLang="zh-CN">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009CA-AFA9-0342-BB56-A31EEA4ADF6E}"/>
              </a:ext>
            </a:extLst>
          </p:cNvPr>
          <p:cNvPicPr>
            <a:picLocks noChangeAspect="1"/>
          </p:cNvPicPr>
          <p:nvPr/>
        </p:nvPicPr>
        <p:blipFill>
          <a:blip r:embed="rId2"/>
          <a:stretch>
            <a:fillRect/>
          </a:stretch>
        </p:blipFill>
        <p:spPr>
          <a:xfrm>
            <a:off x="1175298" y="0"/>
            <a:ext cx="6793403" cy="6858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C48EFB-60CC-F14D-AA1F-2955D1A85880}"/>
              </a:ext>
            </a:extLst>
          </p:cNvPr>
          <p:cNvPicPr>
            <a:picLocks noChangeAspect="1"/>
          </p:cNvPicPr>
          <p:nvPr/>
        </p:nvPicPr>
        <p:blipFill>
          <a:blip r:embed="rId2"/>
          <a:stretch>
            <a:fillRect/>
          </a:stretch>
        </p:blipFill>
        <p:spPr>
          <a:xfrm>
            <a:off x="859871" y="0"/>
            <a:ext cx="7424257"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6.2  </a:t>
            </a:r>
            <a:r>
              <a:rPr lang="en-US">
                <a:solidFill>
                  <a:srgbClr val="3380E6"/>
                </a:solidFill>
                <a:latin typeface="Arial"/>
              </a:rPr>
              <a:t>Program Modules in Java (Cont.)</a:t>
            </a:r>
          </a:p>
        </p:txBody>
      </p:sp>
      <p:sp>
        <p:nvSpPr>
          <p:cNvPr id="15363"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Methods help you modularize a program by separating its tasks into self-contained units. </a:t>
            </a:r>
          </a:p>
          <a:p>
            <a:pPr eaLnBrk="1" hangingPunct="1">
              <a:lnSpc>
                <a:spcPct val="90000"/>
              </a:lnSpc>
            </a:pPr>
            <a:r>
              <a:rPr lang="en-US" altLang="zh-CN" sz="2500" dirty="0">
                <a:solidFill>
                  <a:srgbClr val="000000"/>
                </a:solidFill>
                <a:latin typeface="Times New Roman" pitchFamily="18" charset="0"/>
                <a:ea typeface="宋体" pitchFamily="2" charset="-122"/>
              </a:rPr>
              <a:t>Statements in method bodies</a:t>
            </a:r>
          </a:p>
          <a:p>
            <a:pPr lvl="1" eaLnBrk="1" hangingPunct="1">
              <a:lnSpc>
                <a:spcPct val="90000"/>
              </a:lnSpc>
            </a:pPr>
            <a:r>
              <a:rPr lang="en-US" altLang="zh-CN" sz="2100" dirty="0">
                <a:solidFill>
                  <a:srgbClr val="000000"/>
                </a:solidFill>
                <a:latin typeface="Times New Roman" pitchFamily="18" charset="0"/>
                <a:ea typeface="宋体" pitchFamily="2" charset="-122"/>
              </a:rPr>
              <a:t>Written only once</a:t>
            </a:r>
          </a:p>
          <a:p>
            <a:pPr lvl="1" eaLnBrk="1" hangingPunct="1">
              <a:lnSpc>
                <a:spcPct val="90000"/>
              </a:lnSpc>
            </a:pPr>
            <a:r>
              <a:rPr lang="en-US" altLang="zh-CN" sz="2100" dirty="0">
                <a:solidFill>
                  <a:srgbClr val="000000"/>
                </a:solidFill>
                <a:latin typeface="Times New Roman" pitchFamily="18" charset="0"/>
                <a:ea typeface="宋体" pitchFamily="2" charset="-122"/>
              </a:rPr>
              <a:t>Hidden from other methods</a:t>
            </a:r>
          </a:p>
          <a:p>
            <a:pPr lvl="1" eaLnBrk="1" hangingPunct="1">
              <a:lnSpc>
                <a:spcPct val="90000"/>
              </a:lnSpc>
            </a:pPr>
            <a:r>
              <a:rPr lang="en-US" altLang="zh-CN" sz="2100" dirty="0">
                <a:solidFill>
                  <a:srgbClr val="000000"/>
                </a:solidFill>
                <a:latin typeface="Times New Roman" pitchFamily="18" charset="0"/>
                <a:ea typeface="宋体" pitchFamily="2" charset="-122"/>
              </a:rPr>
              <a:t>Can be reused from several locations in a program</a:t>
            </a:r>
          </a:p>
          <a:p>
            <a:pPr eaLnBrk="1" hangingPunct="1">
              <a:lnSpc>
                <a:spcPct val="90000"/>
              </a:lnSpc>
            </a:pPr>
            <a:r>
              <a:rPr lang="en-US" altLang="zh-CN" sz="2500" dirty="0">
                <a:solidFill>
                  <a:srgbClr val="000000"/>
                </a:solidFill>
                <a:latin typeface="Times New Roman" pitchFamily="18" charset="0"/>
                <a:ea typeface="宋体" pitchFamily="2" charset="-122"/>
              </a:rPr>
              <a:t>Divide-and-conquer approach</a:t>
            </a:r>
          </a:p>
          <a:p>
            <a:pPr lvl="1" eaLnBrk="1" hangingPunct="1">
              <a:lnSpc>
                <a:spcPct val="90000"/>
              </a:lnSpc>
            </a:pPr>
            <a:r>
              <a:rPr lang="en-US" altLang="zh-CN" sz="2100" dirty="0">
                <a:solidFill>
                  <a:srgbClr val="000000"/>
                </a:solidFill>
                <a:latin typeface="Times New Roman" pitchFamily="18" charset="0"/>
                <a:ea typeface="宋体" pitchFamily="2" charset="-122"/>
              </a:rPr>
              <a:t>Constructing programs from small, simple pieces</a:t>
            </a:r>
          </a:p>
          <a:p>
            <a:pPr eaLnBrk="1" hangingPunct="1">
              <a:lnSpc>
                <a:spcPct val="90000"/>
              </a:lnSpc>
            </a:pPr>
            <a:r>
              <a:rPr lang="en-US" altLang="zh-CN" sz="2500" dirty="0">
                <a:solidFill>
                  <a:srgbClr val="0000FF"/>
                </a:solidFill>
                <a:latin typeface="Times New Roman" pitchFamily="18" charset="0"/>
                <a:ea typeface="宋体" pitchFamily="2" charset="-122"/>
              </a:rPr>
              <a:t>Software reusability</a:t>
            </a:r>
          </a:p>
          <a:p>
            <a:pPr lvl="1" eaLnBrk="1" hangingPunct="1">
              <a:lnSpc>
                <a:spcPct val="90000"/>
              </a:lnSpc>
            </a:pPr>
            <a:r>
              <a:rPr lang="en-US" altLang="zh-CN" sz="2100" dirty="0">
                <a:solidFill>
                  <a:srgbClr val="000000"/>
                </a:solidFill>
                <a:latin typeface="Times New Roman" pitchFamily="18" charset="0"/>
                <a:ea typeface="宋体" pitchFamily="2" charset="-122"/>
              </a:rPr>
              <a:t>Use existing methods as building blocks to create new pro-grams. </a:t>
            </a:r>
          </a:p>
          <a:p>
            <a:pPr eaLnBrk="1" hangingPunct="1">
              <a:lnSpc>
                <a:spcPct val="90000"/>
              </a:lnSpc>
            </a:pPr>
            <a:r>
              <a:rPr lang="en-US" altLang="zh-CN" sz="2500" dirty="0">
                <a:solidFill>
                  <a:srgbClr val="000000"/>
                </a:solidFill>
                <a:latin typeface="Times New Roman" pitchFamily="18" charset="0"/>
                <a:ea typeface="宋体" pitchFamily="2" charset="-122"/>
              </a:rPr>
              <a:t>Dividing a program into meaningful methods makes the program easier to debug and maintain.</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70C138-E9EE-B64D-949C-A6FBB5593420}"/>
              </a:ext>
            </a:extLst>
          </p:cNvPr>
          <p:cNvPicPr>
            <a:picLocks noChangeAspect="1"/>
          </p:cNvPicPr>
          <p:nvPr/>
        </p:nvPicPr>
        <p:blipFill>
          <a:blip r:embed="rId2"/>
          <a:stretch>
            <a:fillRect/>
          </a:stretch>
        </p:blipFill>
        <p:spPr>
          <a:xfrm>
            <a:off x="1295400" y="914400"/>
            <a:ext cx="5715000" cy="4371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ltLang="zh-CN" dirty="0">
                <a:solidFill>
                  <a:srgbClr val="24B5A1"/>
                </a:solidFill>
                <a:latin typeface="Arial"/>
              </a:rPr>
              <a:t>6.10  </a:t>
            </a:r>
            <a:r>
              <a:rPr lang="en-US" altLang="zh-CN" dirty="0">
                <a:solidFill>
                  <a:srgbClr val="3380E6"/>
                </a:solidFill>
                <a:latin typeface="Arial"/>
              </a:rPr>
              <a:t>Case Study: A Game of Chance; Introducing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Types</a:t>
            </a:r>
            <a:r>
              <a:rPr lang="zh-CN" altLang="en-US" dirty="0">
                <a:solidFill>
                  <a:srgbClr val="3380E6"/>
                </a:solidFill>
                <a:latin typeface="Arial"/>
              </a:rPr>
              <a:t> </a:t>
            </a:r>
            <a:r>
              <a:rPr lang="en-US" dirty="0">
                <a:solidFill>
                  <a:srgbClr val="3380E6"/>
                </a:solidFill>
                <a:latin typeface="Arial"/>
              </a:rPr>
              <a:t>(Cont.)</a:t>
            </a:r>
          </a:p>
        </p:txBody>
      </p:sp>
      <p:sp>
        <p:nvSpPr>
          <p:cNvPr id="7680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Notes:</a:t>
            </a:r>
          </a:p>
          <a:p>
            <a:pPr eaLnBrk="1" hangingPunct="1"/>
            <a:r>
              <a:rPr lang="en-US" altLang="zh-CN" dirty="0">
                <a:solidFill>
                  <a:srgbClr val="000000"/>
                </a:solidFill>
                <a:latin typeface="Times New Roman" pitchFamily="18" charset="0"/>
                <a:ea typeface="宋体" pitchFamily="2" charset="-122"/>
              </a:rPr>
              <a:t>Method</a:t>
            </a:r>
            <a:r>
              <a:rPr lang="zh-CN" altLang="en-US" dirty="0">
                <a:solidFill>
                  <a:srgbClr val="000000"/>
                </a:solidFill>
                <a:latin typeface="Times New Roman" pitchFamily="18" charset="0"/>
                <a:ea typeface="宋体" pitchFamily="2" charset="-122"/>
              </a:rPr>
              <a:t> </a:t>
            </a:r>
            <a:r>
              <a:rPr lang="en-US" altLang="zh-CN" dirty="0" err="1">
                <a:solidFill>
                  <a:srgbClr val="000000"/>
                </a:solidFill>
                <a:latin typeface="Times New Roman" pitchFamily="18" charset="0"/>
                <a:ea typeface="宋体" pitchFamily="2" charset="-122"/>
              </a:rPr>
              <a:t>rollDice</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is</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declared</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once,</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but</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it’s</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called</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from</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two</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places</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in</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main.</a:t>
            </a:r>
            <a:r>
              <a:rPr lang="zh-CN" altLang="en-US" dirty="0">
                <a:solidFill>
                  <a:srgbClr val="000000"/>
                </a:solidFill>
                <a:latin typeface="Times New Roman" pitchFamily="18" charset="0"/>
                <a:ea typeface="宋体" pitchFamily="2" charset="-122"/>
              </a:rPr>
              <a:t> </a:t>
            </a:r>
            <a:endParaRPr lang="en-US" altLang="zh-CN" dirty="0">
              <a:solidFill>
                <a:srgbClr val="000000"/>
              </a:solidFill>
              <a:latin typeface="Times New Roman" pitchFamily="18" charset="0"/>
              <a:ea typeface="宋体" pitchFamily="2" charset="-122"/>
            </a:endParaRPr>
          </a:p>
          <a:p>
            <a:pPr eaLnBrk="1" hangingPunct="1"/>
            <a:r>
              <a:rPr lang="en" altLang="zh-CN" b="1" dirty="0"/>
              <a:t>private</a:t>
            </a:r>
            <a:r>
              <a:rPr lang="en" altLang="zh-CN" dirty="0"/>
              <a:t> </a:t>
            </a:r>
            <a:r>
              <a:rPr lang="en" altLang="zh-CN" b="1" dirty="0"/>
              <a:t>static</a:t>
            </a:r>
            <a:r>
              <a:rPr lang="en" altLang="zh-CN" dirty="0"/>
              <a:t> </a:t>
            </a:r>
            <a:r>
              <a:rPr lang="en" altLang="zh-CN" b="1" dirty="0"/>
              <a:t>final</a:t>
            </a:r>
            <a:r>
              <a:rPr lang="en" altLang="zh-CN" dirty="0"/>
              <a:t> </a:t>
            </a:r>
            <a:r>
              <a:rPr lang="en" altLang="zh-CN" dirty="0" err="1"/>
              <a:t>SecureRandom</a:t>
            </a:r>
            <a:r>
              <a:rPr lang="en" altLang="zh-CN" dirty="0"/>
              <a:t> </a:t>
            </a:r>
            <a:r>
              <a:rPr lang="en" altLang="zh-CN" b="1" i="1" dirty="0" err="1"/>
              <a:t>randomNumbers</a:t>
            </a:r>
            <a:r>
              <a:rPr lang="en" altLang="zh-CN" dirty="0"/>
              <a:t> = </a:t>
            </a:r>
            <a:r>
              <a:rPr lang="en" altLang="zh-CN" b="1" dirty="0"/>
              <a:t>new</a:t>
            </a:r>
            <a:r>
              <a:rPr lang="en" altLang="zh-CN" dirty="0"/>
              <a:t> </a:t>
            </a:r>
            <a:r>
              <a:rPr lang="en" altLang="zh-CN" dirty="0" err="1"/>
              <a:t>SecureRandom</a:t>
            </a:r>
            <a:r>
              <a:rPr lang="en" altLang="zh-CN" dirty="0"/>
              <a:t>();</a:t>
            </a:r>
          </a:p>
          <a:p>
            <a:pPr lvl="1" eaLnBrk="1" hangingPunct="1"/>
            <a:r>
              <a:rPr lang="en-US" altLang="zh-CN" dirty="0"/>
              <a:t>declared</a:t>
            </a:r>
            <a:r>
              <a:rPr lang="zh-CN" altLang="en-US" dirty="0"/>
              <a:t> </a:t>
            </a:r>
            <a:r>
              <a:rPr lang="en-US" altLang="zh-CN" dirty="0"/>
              <a:t>in</a:t>
            </a:r>
            <a:r>
              <a:rPr lang="zh-CN" altLang="en-US" dirty="0"/>
              <a:t> </a:t>
            </a:r>
            <a:r>
              <a:rPr lang="en-US" altLang="zh-CN" dirty="0"/>
              <a:t>class</a:t>
            </a:r>
            <a:r>
              <a:rPr lang="zh-CN" altLang="en-US" dirty="0"/>
              <a:t> </a:t>
            </a:r>
            <a:r>
              <a:rPr lang="en-US" altLang="zh-CN" dirty="0"/>
              <a:t>but</a:t>
            </a:r>
            <a:r>
              <a:rPr lang="zh-CN" altLang="en-US" dirty="0"/>
              <a:t> </a:t>
            </a:r>
            <a:r>
              <a:rPr lang="en-US" altLang="zh-CN" dirty="0"/>
              <a:t>not</a:t>
            </a:r>
            <a:r>
              <a:rPr lang="zh-CN" altLang="en-US" dirty="0"/>
              <a:t> </a:t>
            </a:r>
            <a:r>
              <a:rPr lang="en-US" altLang="zh-CN" dirty="0"/>
              <a:t>in</a:t>
            </a:r>
            <a:r>
              <a:rPr lang="zh-CN" altLang="en-US" dirty="0"/>
              <a:t> </a:t>
            </a:r>
            <a:r>
              <a:rPr lang="en-US" altLang="zh-CN" dirty="0"/>
              <a:t>methods</a:t>
            </a:r>
          </a:p>
          <a:p>
            <a:pPr lvl="1" eaLnBrk="1" hangingPunct="1"/>
            <a:r>
              <a:rPr lang="en-US" altLang="zh-CN" dirty="0"/>
              <a:t>ensure</a:t>
            </a:r>
            <a:r>
              <a:rPr lang="zh-CN" altLang="en-US" dirty="0"/>
              <a:t> </a:t>
            </a:r>
            <a:r>
              <a:rPr lang="en-US" altLang="zh-CN" dirty="0"/>
              <a:t>us</a:t>
            </a:r>
            <a:r>
              <a:rPr lang="zh-CN" altLang="en-US" dirty="0"/>
              <a:t> </a:t>
            </a:r>
            <a:r>
              <a:rPr lang="en-US" altLang="zh-CN" dirty="0"/>
              <a:t>to</a:t>
            </a:r>
            <a:r>
              <a:rPr lang="zh-CN" altLang="en-US" dirty="0"/>
              <a:t> </a:t>
            </a:r>
            <a:r>
              <a:rPr lang="en-US" altLang="zh-CN" dirty="0"/>
              <a:t>create</a:t>
            </a:r>
            <a:r>
              <a:rPr lang="zh-CN" altLang="en-US" dirty="0"/>
              <a:t> </a:t>
            </a:r>
            <a:r>
              <a:rPr lang="en-US" altLang="zh-CN" dirty="0"/>
              <a:t>one</a:t>
            </a:r>
            <a:r>
              <a:rPr lang="zh-CN" altLang="en-US" dirty="0"/>
              <a:t> </a:t>
            </a:r>
            <a:r>
              <a:rPr lang="en-US" altLang="zh-CN" dirty="0" err="1"/>
              <a:t>SecureRandom</a:t>
            </a:r>
            <a:r>
              <a:rPr lang="zh-CN" altLang="en-US" dirty="0"/>
              <a:t> </a:t>
            </a:r>
            <a:r>
              <a:rPr lang="en-US" altLang="zh-CN" dirty="0"/>
              <a:t>object</a:t>
            </a:r>
            <a:r>
              <a:rPr lang="zh-CN" altLang="en-US" dirty="0"/>
              <a:t> </a:t>
            </a:r>
            <a:r>
              <a:rPr lang="en-US" altLang="zh-CN" dirty="0"/>
              <a:t>that’s</a:t>
            </a:r>
            <a:r>
              <a:rPr lang="zh-CN" altLang="en-US" dirty="0"/>
              <a:t> </a:t>
            </a:r>
            <a:r>
              <a:rPr lang="en-US" altLang="zh-CN" dirty="0"/>
              <a:t>reused</a:t>
            </a:r>
            <a:r>
              <a:rPr lang="zh-CN" altLang="en-US" dirty="0"/>
              <a:t> </a:t>
            </a:r>
            <a:r>
              <a:rPr lang="en-US" altLang="zh-CN" dirty="0"/>
              <a:t>in</a:t>
            </a:r>
            <a:r>
              <a:rPr lang="zh-CN" altLang="en-US" dirty="0"/>
              <a:t> </a:t>
            </a:r>
            <a:r>
              <a:rPr lang="en-US" altLang="zh-CN" dirty="0"/>
              <a:t>each</a:t>
            </a:r>
            <a:r>
              <a:rPr lang="zh-CN" altLang="en-US" dirty="0"/>
              <a:t> </a:t>
            </a:r>
            <a:r>
              <a:rPr lang="en-US" altLang="zh-CN" dirty="0"/>
              <a:t>call</a:t>
            </a:r>
            <a:r>
              <a:rPr lang="zh-CN" altLang="en-US" dirty="0"/>
              <a:t> </a:t>
            </a:r>
            <a:r>
              <a:rPr lang="en-US" altLang="zh-CN" dirty="0"/>
              <a:t>to</a:t>
            </a:r>
            <a:r>
              <a:rPr lang="zh-CN" altLang="en-US" dirty="0"/>
              <a:t> </a:t>
            </a:r>
            <a:r>
              <a:rPr lang="en-US" altLang="zh-CN" dirty="0" err="1"/>
              <a:t>rollDice</a:t>
            </a:r>
            <a:r>
              <a:rPr lang="en-US" altLang="zh-CN" dirty="0"/>
              <a:t>.</a:t>
            </a:r>
            <a:endParaRPr lang="en" altLang="zh-CN" dirty="0"/>
          </a:p>
          <a:p>
            <a:pPr eaLnBrk="1" hangingPunct="1"/>
            <a:endParaRPr lang="en-US" altLang="zh-CN"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ltLang="zh-CN" dirty="0">
                <a:solidFill>
                  <a:srgbClr val="24B5A1"/>
                </a:solidFill>
                <a:latin typeface="Arial"/>
              </a:rPr>
              <a:t>6.10  </a:t>
            </a:r>
            <a:r>
              <a:rPr lang="en-US" altLang="zh-CN" dirty="0">
                <a:solidFill>
                  <a:srgbClr val="3380E6"/>
                </a:solidFill>
                <a:latin typeface="Arial"/>
              </a:rPr>
              <a:t>Case Study: A Game of Chance; Introducing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Types</a:t>
            </a:r>
            <a:r>
              <a:rPr lang="en-US" dirty="0">
                <a:solidFill>
                  <a:srgbClr val="3380E6"/>
                </a:solidFill>
                <a:latin typeface="Arial"/>
              </a:rPr>
              <a:t>(Cont.)</a:t>
            </a:r>
          </a:p>
        </p:txBody>
      </p:sp>
      <p:sp>
        <p:nvSpPr>
          <p:cNvPr id="77827" name="Text Placeholder 2"/>
          <p:cNvSpPr>
            <a:spLocks noGrp="1"/>
          </p:cNvSpPr>
          <p:nvPr>
            <p:ph type="body" idx="1"/>
          </p:nvPr>
        </p:nvSpPr>
        <p:spPr/>
        <p:txBody>
          <a:bodyPr/>
          <a:lstStyle/>
          <a:p>
            <a:pPr eaLnBrk="1" hangingPunct="1"/>
            <a:r>
              <a:rPr lang="en-US" altLang="zh-CN" b="1" dirty="0" err="1">
                <a:solidFill>
                  <a:srgbClr val="FF0000"/>
                </a:solidFill>
                <a:latin typeface="Lucida Console" pitchFamily="49" charset="0"/>
                <a:ea typeface="宋体" pitchFamily="2" charset="-122"/>
              </a:rPr>
              <a:t>enum</a:t>
            </a:r>
            <a:r>
              <a:rPr lang="en-US" altLang="zh-CN" b="1" dirty="0">
                <a:solidFill>
                  <a:srgbClr val="000000"/>
                </a:solidFill>
                <a:latin typeface="Times New Roman" pitchFamily="18" charset="0"/>
                <a:ea typeface="宋体" pitchFamily="2" charset="-122"/>
              </a:rPr>
              <a:t> type </a:t>
            </a:r>
            <a:r>
              <a:rPr lang="en-US" altLang="zh-CN" b="1" dirty="0">
                <a:solidFill>
                  <a:srgbClr val="000000"/>
                </a:solidFill>
                <a:latin typeface="Lucida Console" pitchFamily="49" charset="0"/>
                <a:ea typeface="宋体" pitchFamily="2" charset="-122"/>
              </a:rPr>
              <a:t>Status</a:t>
            </a:r>
            <a:r>
              <a:rPr lang="en-US" altLang="zh-CN" b="1" dirty="0">
                <a:solidFill>
                  <a:srgbClr val="000000"/>
                </a:solidFill>
                <a:latin typeface="Times New Roman" pitchFamily="18" charset="0"/>
                <a:ea typeface="宋体" pitchFamily="2" charset="-122"/>
              </a:rPr>
              <a:t> </a:t>
            </a:r>
          </a:p>
          <a:p>
            <a:pPr lvl="1" eaLnBrk="1" hangingPunct="1"/>
            <a:r>
              <a:rPr lang="en-US" altLang="zh-CN" dirty="0">
                <a:solidFill>
                  <a:srgbClr val="000000"/>
                </a:solidFill>
                <a:latin typeface="Lucida Console" pitchFamily="49" charset="0"/>
                <a:ea typeface="宋体" pitchFamily="2" charset="-122"/>
              </a:rPr>
              <a:t>A</a:t>
            </a:r>
            <a:r>
              <a:rPr lang="en-US" altLang="zh-CN" dirty="0">
                <a:solidFill>
                  <a:srgbClr val="000000"/>
                </a:solidFill>
                <a:latin typeface="Times New Roman" pitchFamily="18" charset="0"/>
                <a:ea typeface="宋体" pitchFamily="2" charset="-122"/>
              </a:rPr>
              <a:t>n </a:t>
            </a:r>
            <a:r>
              <a:rPr lang="en-US" altLang="zh-CN" dirty="0">
                <a:solidFill>
                  <a:srgbClr val="0000FF"/>
                </a:solidFill>
                <a:latin typeface="Times New Roman" pitchFamily="18" charset="0"/>
                <a:ea typeface="宋体" pitchFamily="2" charset="-122"/>
              </a:rPr>
              <a:t>enumeration</a:t>
            </a:r>
            <a:r>
              <a:rPr lang="en-US" altLang="zh-CN" dirty="0">
                <a:solidFill>
                  <a:srgbClr val="000000"/>
                </a:solidFill>
                <a:latin typeface="Times New Roman" pitchFamily="18" charset="0"/>
                <a:ea typeface="宋体" pitchFamily="2" charset="-122"/>
              </a:rPr>
              <a:t> in its simplest form declares a set of constants represented by identifiers. </a:t>
            </a:r>
          </a:p>
          <a:p>
            <a:pPr lvl="1" eaLnBrk="1" hangingPunct="1"/>
            <a:r>
              <a:rPr lang="en-US" altLang="zh-CN" dirty="0">
                <a:solidFill>
                  <a:srgbClr val="000000"/>
                </a:solidFill>
                <a:latin typeface="Times New Roman" pitchFamily="18" charset="0"/>
                <a:ea typeface="宋体" pitchFamily="2" charset="-122"/>
              </a:rPr>
              <a:t>Special kind of class that is introduced by the keyword </a:t>
            </a:r>
            <a:r>
              <a:rPr lang="en-US" altLang="zh-CN" dirty="0" err="1">
                <a:solidFill>
                  <a:srgbClr val="0000FF"/>
                </a:solidFill>
                <a:latin typeface="LucidaSansTypewriter" pitchFamily="49" charset="0"/>
                <a:ea typeface="宋体" pitchFamily="2" charset="-122"/>
              </a:rPr>
              <a:t>enum</a:t>
            </a:r>
            <a:r>
              <a:rPr lang="en-US" altLang="zh-CN" dirty="0">
                <a:solidFill>
                  <a:srgbClr val="000000"/>
                </a:solidFill>
                <a:latin typeface="Times New Roman" pitchFamily="18" charset="0"/>
                <a:ea typeface="宋体" pitchFamily="2" charset="-122"/>
              </a:rPr>
              <a:t> and a type name.</a:t>
            </a:r>
          </a:p>
          <a:p>
            <a:pPr lvl="1" eaLnBrk="1" hangingPunct="1"/>
            <a:r>
              <a:rPr lang="en-US" altLang="zh-CN" dirty="0">
                <a:solidFill>
                  <a:srgbClr val="000000"/>
                </a:solidFill>
                <a:latin typeface="Times New Roman" pitchFamily="18" charset="0"/>
                <a:ea typeface="宋体" pitchFamily="2" charset="-122"/>
              </a:rPr>
              <a:t>Braces delimit an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declaration’s body. </a:t>
            </a:r>
          </a:p>
          <a:p>
            <a:pPr lvl="1" eaLnBrk="1" hangingPunct="1"/>
            <a:r>
              <a:rPr lang="en-US" altLang="zh-CN" dirty="0">
                <a:solidFill>
                  <a:srgbClr val="000000"/>
                </a:solidFill>
                <a:latin typeface="Times New Roman" pitchFamily="18" charset="0"/>
                <a:ea typeface="宋体" pitchFamily="2" charset="-122"/>
              </a:rPr>
              <a:t>Inside the braces is a comma-separated list of </a:t>
            </a:r>
            <a:r>
              <a:rPr lang="en-US" altLang="zh-CN" dirty="0">
                <a:solidFill>
                  <a:srgbClr val="0000FF"/>
                </a:solidFill>
                <a:latin typeface="Times New Roman" pitchFamily="18" charset="0"/>
                <a:ea typeface="宋体" pitchFamily="2" charset="-122"/>
              </a:rPr>
              <a:t>enumeration constants</a:t>
            </a:r>
            <a:r>
              <a:rPr lang="en-US" altLang="zh-CN" dirty="0">
                <a:solidFill>
                  <a:srgbClr val="000000"/>
                </a:solidFill>
                <a:latin typeface="Times New Roman" pitchFamily="18" charset="0"/>
                <a:ea typeface="宋体" pitchFamily="2" charset="-122"/>
              </a:rPr>
              <a:t>, each representing a unique value. </a:t>
            </a:r>
          </a:p>
          <a:p>
            <a:pPr lvl="1" eaLnBrk="1" hangingPunct="1"/>
            <a:r>
              <a:rPr lang="en-US" altLang="zh-CN" dirty="0">
                <a:solidFill>
                  <a:srgbClr val="000000"/>
                </a:solidFill>
                <a:latin typeface="Times New Roman" pitchFamily="18" charset="0"/>
                <a:ea typeface="宋体" pitchFamily="2" charset="-122"/>
              </a:rPr>
              <a:t>The identifiers in an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must be unique. </a:t>
            </a:r>
          </a:p>
          <a:p>
            <a:pPr lvl="1" eaLnBrk="1" hangingPunct="1"/>
            <a:r>
              <a:rPr lang="en-US" altLang="zh-CN" dirty="0">
                <a:solidFill>
                  <a:srgbClr val="000000"/>
                </a:solidFill>
                <a:latin typeface="Times New Roman" pitchFamily="18" charset="0"/>
                <a:ea typeface="宋体" pitchFamily="2" charset="-122"/>
              </a:rPr>
              <a:t>Variables of an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type can be assigned only the constants declared in the enumeration.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06imageslides_Page_4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06imageslides_Page_4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ltLang="zh-CN" dirty="0">
                <a:solidFill>
                  <a:srgbClr val="24B5A1"/>
                </a:solidFill>
                <a:latin typeface="Arial"/>
              </a:rPr>
              <a:t>6.10  </a:t>
            </a:r>
            <a:r>
              <a:rPr lang="en-US" altLang="zh-CN" dirty="0">
                <a:solidFill>
                  <a:srgbClr val="3380E6"/>
                </a:solidFill>
                <a:latin typeface="Arial"/>
              </a:rPr>
              <a:t>Case Study: A Game of Chance; Introducing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Types</a:t>
            </a:r>
            <a:r>
              <a:rPr lang="en-US" dirty="0">
                <a:solidFill>
                  <a:srgbClr val="3380E6"/>
                </a:solidFill>
                <a:latin typeface="Arial"/>
              </a:rPr>
              <a:t>(Cont.)</a:t>
            </a:r>
          </a:p>
        </p:txBody>
      </p:sp>
      <p:sp>
        <p:nvSpPr>
          <p:cNvPr id="80899"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Why Some Constants Are Not Defined as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Constants</a:t>
            </a:r>
          </a:p>
          <a:p>
            <a:pPr lvl="1" eaLnBrk="1" hangingPunct="1"/>
            <a:r>
              <a:rPr lang="en-US" altLang="zh-CN" dirty="0">
                <a:solidFill>
                  <a:srgbClr val="FF0000"/>
                </a:solidFill>
                <a:latin typeface="Times New Roman" pitchFamily="18" charset="0"/>
                <a:ea typeface="宋体" pitchFamily="2" charset="-122"/>
              </a:rPr>
              <a:t>Java does not allow an </a:t>
            </a:r>
            <a:r>
              <a:rPr lang="en-US" altLang="zh-CN" dirty="0" err="1">
                <a:solidFill>
                  <a:srgbClr val="FF0000"/>
                </a:solidFill>
                <a:latin typeface="Lucida Console" pitchFamily="49" charset="0"/>
                <a:ea typeface="宋体" pitchFamily="2" charset="-122"/>
              </a:rPr>
              <a:t>int</a:t>
            </a:r>
            <a:r>
              <a:rPr lang="en-US" altLang="zh-CN" dirty="0">
                <a:solidFill>
                  <a:srgbClr val="FF0000"/>
                </a:solidFill>
                <a:latin typeface="Times New Roman" pitchFamily="18" charset="0"/>
                <a:ea typeface="宋体" pitchFamily="2" charset="-122"/>
              </a:rPr>
              <a:t> to be compared to an enumeration constant. </a:t>
            </a:r>
          </a:p>
          <a:p>
            <a:pPr lvl="1" eaLnBrk="1" hangingPunct="1"/>
            <a:r>
              <a:rPr lang="en-US" altLang="zh-CN" dirty="0">
                <a:solidFill>
                  <a:srgbClr val="000000"/>
                </a:solidFill>
                <a:latin typeface="Times New Roman" pitchFamily="18" charset="0"/>
                <a:ea typeface="宋体" pitchFamily="2" charset="-122"/>
              </a:rPr>
              <a:t>Java does not provide an easy way to convert an </a:t>
            </a:r>
            <a:r>
              <a:rPr lang="en-US" altLang="zh-CN" dirty="0" err="1">
                <a:solidFill>
                  <a:srgbClr val="000000"/>
                </a:solidFill>
                <a:latin typeface="Lucida Console" pitchFamily="49" charset="0"/>
                <a:ea typeface="宋体" pitchFamily="2" charset="-122"/>
              </a:rPr>
              <a:t>int</a:t>
            </a:r>
            <a:r>
              <a:rPr lang="en-US" altLang="zh-CN" dirty="0">
                <a:solidFill>
                  <a:srgbClr val="000000"/>
                </a:solidFill>
                <a:latin typeface="Times New Roman" pitchFamily="18" charset="0"/>
                <a:ea typeface="宋体" pitchFamily="2" charset="-122"/>
              </a:rPr>
              <a:t> value to a particular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constant. </a:t>
            </a:r>
          </a:p>
          <a:p>
            <a:pPr lvl="1" eaLnBrk="1" hangingPunct="1"/>
            <a:r>
              <a:rPr lang="en-US" altLang="zh-CN" dirty="0">
                <a:solidFill>
                  <a:srgbClr val="000000"/>
                </a:solidFill>
                <a:latin typeface="Times New Roman" pitchFamily="18" charset="0"/>
                <a:ea typeface="宋体" pitchFamily="2" charset="-122"/>
              </a:rPr>
              <a:t>Translating an </a:t>
            </a:r>
            <a:r>
              <a:rPr lang="en-US" altLang="zh-CN" dirty="0" err="1">
                <a:solidFill>
                  <a:srgbClr val="000000"/>
                </a:solidFill>
                <a:latin typeface="Lucida Console" pitchFamily="49" charset="0"/>
                <a:ea typeface="宋体" pitchFamily="2" charset="-122"/>
              </a:rPr>
              <a:t>int</a:t>
            </a:r>
            <a:r>
              <a:rPr lang="en-US" altLang="zh-CN" dirty="0">
                <a:solidFill>
                  <a:srgbClr val="000000"/>
                </a:solidFill>
                <a:latin typeface="Times New Roman" pitchFamily="18" charset="0"/>
                <a:ea typeface="宋体" pitchFamily="2" charset="-122"/>
              </a:rPr>
              <a:t> into an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 constant could be done with a separate </a:t>
            </a:r>
            <a:r>
              <a:rPr lang="en-US" altLang="zh-CN" dirty="0">
                <a:solidFill>
                  <a:srgbClr val="000000"/>
                </a:solidFill>
                <a:latin typeface="Lucida Console" pitchFamily="49" charset="0"/>
                <a:ea typeface="宋体" pitchFamily="2" charset="-122"/>
              </a:rPr>
              <a:t>switch</a:t>
            </a:r>
            <a:r>
              <a:rPr lang="en-US" altLang="zh-CN" dirty="0">
                <a:solidFill>
                  <a:srgbClr val="000000"/>
                </a:solidFill>
                <a:latin typeface="Times New Roman" pitchFamily="18" charset="0"/>
                <a:ea typeface="宋体" pitchFamily="2" charset="-122"/>
              </a:rPr>
              <a:t> statement. </a:t>
            </a:r>
          </a:p>
          <a:p>
            <a:pPr lvl="1" eaLnBrk="1" hangingPunct="1"/>
            <a:r>
              <a:rPr lang="en-US" altLang="zh-CN" dirty="0">
                <a:solidFill>
                  <a:srgbClr val="000000"/>
                </a:solidFill>
                <a:latin typeface="Times New Roman" pitchFamily="18" charset="0"/>
                <a:ea typeface="宋体" pitchFamily="2" charset="-122"/>
              </a:rPr>
              <a:t>This would be cumbersome and not improve the readability of the program (thus defeating the purpose of using an </a:t>
            </a:r>
            <a:r>
              <a:rPr lang="en-US" altLang="zh-CN" dirty="0" err="1">
                <a:solidFill>
                  <a:srgbClr val="000000"/>
                </a:solidFill>
                <a:latin typeface="Lucida Console" pitchFamily="49" charset="0"/>
                <a:ea typeface="宋体" pitchFamily="2" charset="-122"/>
              </a:rPr>
              <a:t>enum</a:t>
            </a:r>
            <a:r>
              <a:rPr lang="en-US" altLang="zh-CN"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Scope of Declarations </a:t>
            </a:r>
          </a:p>
        </p:txBody>
      </p:sp>
      <p:sp>
        <p:nvSpPr>
          <p:cNvPr id="8192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Declarations introduce names that can be used to refer to such Java entities. </a:t>
            </a:r>
          </a:p>
          <a:p>
            <a:pPr eaLnBrk="1" hangingPunct="1"/>
            <a:r>
              <a:rPr lang="en-US" altLang="zh-CN" dirty="0">
                <a:solidFill>
                  <a:srgbClr val="000000"/>
                </a:solidFill>
                <a:latin typeface="Times New Roman" pitchFamily="18" charset="0"/>
                <a:ea typeface="宋体" pitchFamily="2" charset="-122"/>
              </a:rPr>
              <a:t>The </a:t>
            </a:r>
            <a:r>
              <a:rPr lang="en-US" altLang="zh-CN" dirty="0">
                <a:solidFill>
                  <a:srgbClr val="0000FF"/>
                </a:solidFill>
                <a:latin typeface="Times New Roman" pitchFamily="18" charset="0"/>
                <a:ea typeface="宋体" pitchFamily="2" charset="-122"/>
              </a:rPr>
              <a:t>scope</a:t>
            </a:r>
            <a:r>
              <a:rPr lang="en-US" altLang="zh-CN" dirty="0">
                <a:solidFill>
                  <a:srgbClr val="000000"/>
                </a:solidFill>
                <a:latin typeface="Times New Roman" pitchFamily="18" charset="0"/>
                <a:ea typeface="宋体" pitchFamily="2" charset="-122"/>
              </a:rPr>
              <a:t> of a declaration is the portion of the program that can refer to the declared entity by its name. </a:t>
            </a:r>
          </a:p>
          <a:p>
            <a:pPr lvl="1" eaLnBrk="1" hangingPunct="1"/>
            <a:r>
              <a:rPr lang="en-US" altLang="zh-CN" dirty="0">
                <a:solidFill>
                  <a:srgbClr val="000000"/>
                </a:solidFill>
                <a:latin typeface="Times New Roman" pitchFamily="18" charset="0"/>
                <a:ea typeface="宋体" pitchFamily="2" charset="-122"/>
              </a:rPr>
              <a:t>Such an entity is said to be “in scope” for that portion of the program.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Scope of Declarations (Cont.)</a:t>
            </a:r>
          </a:p>
        </p:txBody>
      </p:sp>
      <p:sp>
        <p:nvSpPr>
          <p:cNvPr id="82947"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Basic scope rules:</a:t>
            </a:r>
          </a:p>
          <a:p>
            <a:pPr lvl="1" eaLnBrk="1" hangingPunct="1">
              <a:lnSpc>
                <a:spcPct val="90000"/>
              </a:lnSpc>
            </a:pPr>
            <a:r>
              <a:rPr lang="en-US" altLang="zh-CN" sz="2100" dirty="0">
                <a:solidFill>
                  <a:srgbClr val="000000"/>
                </a:solidFill>
                <a:latin typeface="Times New Roman" pitchFamily="18" charset="0"/>
                <a:ea typeface="宋体" pitchFamily="2" charset="-122"/>
              </a:rPr>
              <a:t>The scope of a </a:t>
            </a:r>
            <a:r>
              <a:rPr lang="en-US" altLang="zh-CN" sz="2100" dirty="0">
                <a:solidFill>
                  <a:srgbClr val="FF0000"/>
                </a:solidFill>
                <a:latin typeface="Times New Roman" pitchFamily="18" charset="0"/>
                <a:ea typeface="宋体" pitchFamily="2" charset="-122"/>
              </a:rPr>
              <a:t>parameter</a:t>
            </a:r>
            <a:r>
              <a:rPr lang="en-US" altLang="zh-CN" sz="2100" dirty="0">
                <a:solidFill>
                  <a:srgbClr val="000000"/>
                </a:solidFill>
                <a:latin typeface="Times New Roman" pitchFamily="18" charset="0"/>
                <a:ea typeface="宋体" pitchFamily="2" charset="-122"/>
              </a:rPr>
              <a:t> declaration is the body of the method in which the declaration appears. </a:t>
            </a:r>
          </a:p>
          <a:p>
            <a:pPr lvl="1" eaLnBrk="1" hangingPunct="1">
              <a:lnSpc>
                <a:spcPct val="90000"/>
              </a:lnSpc>
            </a:pPr>
            <a:r>
              <a:rPr lang="en-US" altLang="zh-CN" sz="2100" dirty="0">
                <a:solidFill>
                  <a:srgbClr val="000000"/>
                </a:solidFill>
                <a:latin typeface="Times New Roman" pitchFamily="18" charset="0"/>
                <a:ea typeface="宋体" pitchFamily="2" charset="-122"/>
              </a:rPr>
              <a:t>The scope of a </a:t>
            </a:r>
            <a:r>
              <a:rPr lang="en-US" altLang="zh-CN" sz="2100" dirty="0">
                <a:solidFill>
                  <a:srgbClr val="FF0000"/>
                </a:solidFill>
                <a:latin typeface="Times New Roman" pitchFamily="18" charset="0"/>
                <a:ea typeface="宋体" pitchFamily="2" charset="-122"/>
              </a:rPr>
              <a:t>local-variable</a:t>
            </a:r>
            <a:r>
              <a:rPr lang="en-US" altLang="zh-CN" sz="2100" dirty="0">
                <a:solidFill>
                  <a:srgbClr val="000000"/>
                </a:solidFill>
                <a:latin typeface="Times New Roman" pitchFamily="18" charset="0"/>
                <a:ea typeface="宋体" pitchFamily="2" charset="-122"/>
              </a:rPr>
              <a:t> declaration is from the point at which the declaration appears to the end of that block. </a:t>
            </a:r>
          </a:p>
          <a:p>
            <a:pPr lvl="1" eaLnBrk="1" hangingPunct="1">
              <a:lnSpc>
                <a:spcPct val="90000"/>
              </a:lnSpc>
            </a:pPr>
            <a:r>
              <a:rPr lang="en-US" altLang="zh-CN" sz="2100" dirty="0">
                <a:solidFill>
                  <a:srgbClr val="000000"/>
                </a:solidFill>
                <a:latin typeface="Times New Roman" pitchFamily="18" charset="0"/>
                <a:ea typeface="宋体" pitchFamily="2" charset="-122"/>
              </a:rPr>
              <a:t>The scope of a </a:t>
            </a:r>
            <a:r>
              <a:rPr lang="en-US" altLang="zh-CN" sz="2100" dirty="0">
                <a:solidFill>
                  <a:srgbClr val="FF0000"/>
                </a:solidFill>
                <a:latin typeface="Times New Roman" pitchFamily="18" charset="0"/>
                <a:ea typeface="宋体" pitchFamily="2" charset="-122"/>
              </a:rPr>
              <a:t>local-variable</a:t>
            </a:r>
            <a:r>
              <a:rPr lang="en-US" altLang="zh-CN" sz="2100" dirty="0">
                <a:solidFill>
                  <a:srgbClr val="000000"/>
                </a:solidFill>
                <a:latin typeface="Times New Roman" pitchFamily="18" charset="0"/>
                <a:ea typeface="宋体" pitchFamily="2" charset="-122"/>
              </a:rPr>
              <a:t> declaration that appears in the initialization section of a </a:t>
            </a:r>
            <a:r>
              <a:rPr lang="en-US" altLang="zh-CN" sz="2100" dirty="0">
                <a:solidFill>
                  <a:srgbClr val="FF0000"/>
                </a:solidFill>
                <a:latin typeface="Lucida Console" pitchFamily="49" charset="0"/>
                <a:ea typeface="宋体" pitchFamily="2" charset="-122"/>
              </a:rPr>
              <a:t>for</a:t>
            </a:r>
            <a:r>
              <a:rPr lang="en-US" altLang="zh-CN" sz="2100" dirty="0">
                <a:solidFill>
                  <a:srgbClr val="000000"/>
                </a:solidFill>
                <a:latin typeface="Times New Roman" pitchFamily="18" charset="0"/>
                <a:ea typeface="宋体" pitchFamily="2" charset="-122"/>
              </a:rPr>
              <a:t> statement’s header is the body of the </a:t>
            </a:r>
            <a:r>
              <a:rPr lang="en-US" altLang="zh-CN" sz="2100" dirty="0">
                <a:solidFill>
                  <a:srgbClr val="000000"/>
                </a:solidFill>
                <a:latin typeface="Lucida Console" pitchFamily="49" charset="0"/>
                <a:ea typeface="宋体" pitchFamily="2" charset="-122"/>
              </a:rPr>
              <a:t>for</a:t>
            </a:r>
            <a:r>
              <a:rPr lang="en-US" altLang="zh-CN" sz="2100" dirty="0">
                <a:solidFill>
                  <a:srgbClr val="000000"/>
                </a:solidFill>
                <a:latin typeface="Times New Roman" pitchFamily="18" charset="0"/>
                <a:ea typeface="宋体" pitchFamily="2" charset="-122"/>
              </a:rPr>
              <a:t> statement and the other expressions in the header. </a:t>
            </a:r>
          </a:p>
          <a:p>
            <a:pPr lvl="1" eaLnBrk="1" hangingPunct="1">
              <a:lnSpc>
                <a:spcPct val="90000"/>
              </a:lnSpc>
            </a:pPr>
            <a:r>
              <a:rPr lang="en-US" altLang="zh-CN" sz="2100" dirty="0">
                <a:solidFill>
                  <a:srgbClr val="000000"/>
                </a:solidFill>
                <a:latin typeface="Times New Roman" pitchFamily="18" charset="0"/>
                <a:ea typeface="宋体" pitchFamily="2" charset="-122"/>
              </a:rPr>
              <a:t>A method or field’s scope is the entire body of the class. </a:t>
            </a:r>
          </a:p>
          <a:p>
            <a:pPr eaLnBrk="1" hangingPunct="1">
              <a:lnSpc>
                <a:spcPct val="90000"/>
              </a:lnSpc>
            </a:pPr>
            <a:r>
              <a:rPr lang="en-US" altLang="zh-CN" sz="2500" dirty="0">
                <a:solidFill>
                  <a:srgbClr val="000000"/>
                </a:solidFill>
                <a:latin typeface="Times New Roman" pitchFamily="18" charset="0"/>
                <a:ea typeface="宋体" pitchFamily="2" charset="-122"/>
              </a:rPr>
              <a:t>Any block may contain variable declarations. </a:t>
            </a:r>
          </a:p>
          <a:p>
            <a:pPr eaLnBrk="1" hangingPunct="1">
              <a:lnSpc>
                <a:spcPct val="90000"/>
              </a:lnSpc>
            </a:pPr>
            <a:r>
              <a:rPr lang="en-US" altLang="zh-CN" sz="2500" dirty="0">
                <a:solidFill>
                  <a:srgbClr val="000000"/>
                </a:solidFill>
                <a:latin typeface="Times New Roman" pitchFamily="18" charset="0"/>
                <a:ea typeface="宋体" pitchFamily="2" charset="-122"/>
              </a:rPr>
              <a:t>If a local variable or parameter in a method has the same name as a field of the class, the field is “hidden” until the block terminates execution—this is called </a:t>
            </a:r>
            <a:r>
              <a:rPr lang="en-US" altLang="zh-CN" sz="2500" dirty="0">
                <a:solidFill>
                  <a:srgbClr val="0000FF"/>
                </a:solidFill>
                <a:latin typeface="Times New Roman" pitchFamily="18" charset="0"/>
                <a:ea typeface="宋体" pitchFamily="2" charset="-122"/>
              </a:rPr>
              <a:t>shadowing</a:t>
            </a:r>
            <a:r>
              <a:rPr lang="en-US" altLang="zh-CN" sz="2500" dirty="0">
                <a:solidFill>
                  <a:srgbClr val="000000"/>
                </a:solidFill>
                <a:latin typeface="Times New Roman" pitchFamily="18" charset="0"/>
                <a:ea typeface="宋体" pitchFamily="2"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h06imageslides_Page_4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969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h06imageslides_Page_45.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h06imageslides_Page_04.png"/>
          <p:cNvPicPr>
            <a:picLocks noGrp="1" noChangeAspect="1"/>
          </p:cNvPicPr>
          <p:nvPr isPhoto="1"/>
        </p:nvPicPr>
        <p:blipFill rotWithShape="1">
          <a:blip r:embed="rId3">
            <a:extLst>
              <a:ext uri="{28A0092B-C50C-407E-A947-70E740481C1C}">
                <a14:useLocalDpi xmlns:a14="http://schemas.microsoft.com/office/drawing/2010/main" val="0"/>
              </a:ext>
            </a:extLst>
          </a:blip>
          <a:srcRect r="19167" b="58221"/>
          <a:stretch/>
        </p:blipFill>
        <p:spPr bwMode="auto">
          <a:xfrm>
            <a:off x="0" y="652463"/>
            <a:ext cx="8686800" cy="272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06imageslides_Page_4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06imageslides_Page_47.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Method Overloading</a:t>
            </a:r>
          </a:p>
        </p:txBody>
      </p:sp>
      <p:sp>
        <p:nvSpPr>
          <p:cNvPr id="88067" name="Text Placeholder 2"/>
          <p:cNvSpPr>
            <a:spLocks noGrp="1"/>
          </p:cNvSpPr>
          <p:nvPr>
            <p:ph type="body" idx="1"/>
          </p:nvPr>
        </p:nvSpPr>
        <p:spPr/>
        <p:txBody>
          <a:bodyPr/>
          <a:lstStyle/>
          <a:p>
            <a:pPr eaLnBrk="1" hangingPunct="1"/>
            <a:r>
              <a:rPr lang="en-US" altLang="zh-CN" sz="2400" dirty="0">
                <a:solidFill>
                  <a:srgbClr val="FF0000"/>
                </a:solidFill>
                <a:latin typeface="Times New Roman" pitchFamily="18" charset="0"/>
                <a:ea typeface="宋体" pitchFamily="2" charset="-122"/>
              </a:rPr>
              <a:t>Method overloading </a:t>
            </a:r>
          </a:p>
          <a:p>
            <a:pPr lvl="1" eaLnBrk="1" hangingPunct="1"/>
            <a:r>
              <a:rPr lang="en-US" altLang="zh-CN" sz="2400" dirty="0">
                <a:solidFill>
                  <a:srgbClr val="000000"/>
                </a:solidFill>
                <a:latin typeface="Times New Roman" pitchFamily="18" charset="0"/>
                <a:ea typeface="宋体" pitchFamily="2" charset="-122"/>
              </a:rPr>
              <a:t>Methods of the same name declared in the same class</a:t>
            </a:r>
          </a:p>
          <a:p>
            <a:pPr lvl="1" eaLnBrk="1" hangingPunct="1"/>
            <a:r>
              <a:rPr lang="en-US" altLang="zh-CN" sz="2400" dirty="0">
                <a:solidFill>
                  <a:srgbClr val="000000"/>
                </a:solidFill>
                <a:latin typeface="Times New Roman" pitchFamily="18" charset="0"/>
                <a:ea typeface="宋体" pitchFamily="2" charset="-122"/>
              </a:rPr>
              <a:t>Must have different sets of parameters</a:t>
            </a:r>
          </a:p>
          <a:p>
            <a:pPr eaLnBrk="1" hangingPunct="1"/>
            <a:r>
              <a:rPr lang="en-US" altLang="zh-CN" sz="2400" dirty="0">
                <a:solidFill>
                  <a:srgbClr val="000000"/>
                </a:solidFill>
                <a:latin typeface="Times New Roman" pitchFamily="18" charset="0"/>
                <a:ea typeface="宋体" pitchFamily="2" charset="-122"/>
              </a:rPr>
              <a:t>Compiler selects the appropriate method to call by examining the number, types and order of the arguments in the call. </a:t>
            </a:r>
          </a:p>
          <a:p>
            <a:pPr eaLnBrk="1" hangingPunct="1"/>
            <a:r>
              <a:rPr lang="en-US" altLang="zh-CN" sz="2400" dirty="0">
                <a:solidFill>
                  <a:srgbClr val="000000"/>
                </a:solidFill>
                <a:latin typeface="Times New Roman" pitchFamily="18" charset="0"/>
                <a:ea typeface="宋体" pitchFamily="2" charset="-122"/>
              </a:rPr>
              <a:t>Used to create several methods with the same name that perform the </a:t>
            </a:r>
            <a:r>
              <a:rPr lang="en-US" altLang="zh-CN" sz="2400" dirty="0">
                <a:solidFill>
                  <a:srgbClr val="FF0000"/>
                </a:solidFill>
                <a:latin typeface="Times New Roman" pitchFamily="18" charset="0"/>
                <a:ea typeface="宋体" pitchFamily="2" charset="-122"/>
              </a:rPr>
              <a:t>same or similar tasks</a:t>
            </a:r>
            <a:r>
              <a:rPr lang="en-US" altLang="zh-CN" sz="2400" dirty="0">
                <a:solidFill>
                  <a:srgbClr val="000000"/>
                </a:solidFill>
                <a:latin typeface="Times New Roman" pitchFamily="18" charset="0"/>
                <a:ea typeface="宋体" pitchFamily="2" charset="-122"/>
              </a:rPr>
              <a:t>, but on different types or different numbers of arguments.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h06imageslides_Page_4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h06imageslides_Page_49.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Method Overloading (cont.)</a:t>
            </a:r>
          </a:p>
        </p:txBody>
      </p:sp>
      <p:sp>
        <p:nvSpPr>
          <p:cNvPr id="91139" name="Text Placeholder 2"/>
          <p:cNvSpPr>
            <a:spLocks noGrp="1"/>
          </p:cNvSpPr>
          <p:nvPr>
            <p:ph type="body" idx="1"/>
          </p:nvPr>
        </p:nvSpPr>
        <p:spPr/>
        <p:txBody>
          <a:bodyPr/>
          <a:lstStyle/>
          <a:p>
            <a:pPr eaLnBrk="1" hangingPunct="1">
              <a:lnSpc>
                <a:spcPct val="150000"/>
              </a:lnSpc>
            </a:pPr>
            <a:r>
              <a:rPr lang="en-US" altLang="zh-CN" sz="2800" dirty="0">
                <a:solidFill>
                  <a:srgbClr val="000000"/>
                </a:solidFill>
                <a:latin typeface="Times New Roman" pitchFamily="18" charset="0"/>
                <a:ea typeface="宋体" pitchFamily="2" charset="-122"/>
              </a:rPr>
              <a:t>Distinguishing Between Overloaded Methods</a:t>
            </a:r>
          </a:p>
          <a:p>
            <a:pPr lvl="1" eaLnBrk="1" hangingPunct="1">
              <a:lnSpc>
                <a:spcPct val="150000"/>
              </a:lnSpc>
            </a:pPr>
            <a:r>
              <a:rPr lang="en-US" altLang="zh-CN" sz="2400" dirty="0">
                <a:solidFill>
                  <a:srgbClr val="000000"/>
                </a:solidFill>
                <a:latin typeface="Times New Roman" pitchFamily="18" charset="0"/>
                <a:ea typeface="宋体" pitchFamily="2" charset="-122"/>
              </a:rPr>
              <a:t>The compiler distinguishes overloaded methods by their </a:t>
            </a:r>
            <a:r>
              <a:rPr lang="en-US" altLang="zh-CN" sz="2400" dirty="0">
                <a:solidFill>
                  <a:srgbClr val="0000FF"/>
                </a:solidFill>
                <a:latin typeface="Times New Roman" pitchFamily="18" charset="0"/>
                <a:ea typeface="宋体" pitchFamily="2" charset="-122"/>
              </a:rPr>
              <a:t>signatures</a:t>
            </a:r>
            <a:r>
              <a:rPr lang="en-US" altLang="zh-CN" sz="2400" dirty="0">
                <a:solidFill>
                  <a:srgbClr val="000000"/>
                </a:solidFill>
                <a:latin typeface="Times New Roman" pitchFamily="18" charset="0"/>
                <a:ea typeface="宋体" pitchFamily="2" charset="-122"/>
              </a:rPr>
              <a:t>—</a:t>
            </a:r>
            <a:r>
              <a:rPr lang="en-US" altLang="zh-CN" sz="2400" dirty="0">
                <a:solidFill>
                  <a:srgbClr val="FF0000"/>
                </a:solidFill>
                <a:latin typeface="Times New Roman" pitchFamily="18" charset="0"/>
                <a:ea typeface="宋体" pitchFamily="2" charset="-122"/>
              </a:rPr>
              <a:t>the methods’ names and the number, types and order of their parameters. </a:t>
            </a:r>
          </a:p>
          <a:p>
            <a:pPr eaLnBrk="1" hangingPunct="1">
              <a:lnSpc>
                <a:spcPct val="150000"/>
              </a:lnSpc>
            </a:pPr>
            <a:r>
              <a:rPr lang="en-US" altLang="zh-CN" sz="2800" dirty="0">
                <a:solidFill>
                  <a:srgbClr val="000000"/>
                </a:solidFill>
                <a:latin typeface="Times New Roman" pitchFamily="18" charset="0"/>
                <a:ea typeface="宋体" pitchFamily="2" charset="-122"/>
              </a:rPr>
              <a:t>Return types of overloaded methods</a:t>
            </a:r>
          </a:p>
          <a:p>
            <a:pPr lvl="1" eaLnBrk="1" hangingPunct="1">
              <a:lnSpc>
                <a:spcPct val="150000"/>
              </a:lnSpc>
            </a:pPr>
            <a:r>
              <a:rPr lang="en-US" altLang="zh-CN" sz="2400" i="1" dirty="0">
                <a:solidFill>
                  <a:srgbClr val="FF0000"/>
                </a:solidFill>
                <a:latin typeface="Times New Roman" pitchFamily="18" charset="0"/>
                <a:ea typeface="宋体" pitchFamily="2" charset="-122"/>
              </a:rPr>
              <a:t>Method calls cannot be distinguished by return type.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6.13  </a:t>
            </a:r>
            <a:r>
              <a:rPr lang="en-US" dirty="0">
                <a:solidFill>
                  <a:srgbClr val="3380E6"/>
                </a:solidFill>
                <a:latin typeface="Arial"/>
              </a:rPr>
              <a:t>(Optional) GUI and Graphics Case Study: Colors and Filled Shapes</a:t>
            </a:r>
          </a:p>
        </p:txBody>
      </p:sp>
      <p:sp>
        <p:nvSpPr>
          <p:cNvPr id="93187"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pitchFamily="2" charset="-122"/>
              </a:rPr>
              <a:t>Colors displayed on computer screens are defined by their red, green, and blue components (called </a:t>
            </a:r>
            <a:r>
              <a:rPr lang="en-US" altLang="zh-CN" dirty="0">
                <a:solidFill>
                  <a:srgbClr val="0000FF"/>
                </a:solidFill>
                <a:latin typeface="Times New Roman" pitchFamily="18" charset="0"/>
                <a:ea typeface="宋体" pitchFamily="2" charset="-122"/>
              </a:rPr>
              <a:t>RGB values</a:t>
            </a:r>
            <a:r>
              <a:rPr lang="en-US" altLang="zh-CN" dirty="0">
                <a:solidFill>
                  <a:srgbClr val="000000"/>
                </a:solidFill>
                <a:latin typeface="Times New Roman" pitchFamily="18" charset="0"/>
                <a:ea typeface="宋体" pitchFamily="2" charset="-122"/>
              </a:rPr>
              <a:t>) that have integer values from 0 to 255. </a:t>
            </a:r>
          </a:p>
          <a:p>
            <a:pPr eaLnBrk="1" hangingPunct="1">
              <a:lnSpc>
                <a:spcPct val="90000"/>
              </a:lnSpc>
            </a:pPr>
            <a:r>
              <a:rPr lang="en-US" altLang="zh-CN" dirty="0">
                <a:solidFill>
                  <a:srgbClr val="000000"/>
                </a:solidFill>
                <a:latin typeface="Times New Roman" pitchFamily="18" charset="0"/>
                <a:ea typeface="宋体" pitchFamily="2" charset="-122"/>
              </a:rPr>
              <a:t>The higher the value of a component color, the richer that shade will be in the final color. </a:t>
            </a:r>
          </a:p>
          <a:p>
            <a:r>
              <a:rPr lang="en-US" altLang="zh-CN" dirty="0">
                <a:solidFill>
                  <a:srgbClr val="000000"/>
                </a:solidFill>
                <a:latin typeface="Times New Roman" pitchFamily="18" charset="0"/>
                <a:ea typeface="宋体" pitchFamily="2" charset="-122"/>
              </a:rPr>
              <a:t>Class </a:t>
            </a:r>
            <a:r>
              <a:rPr lang="en-US" altLang="zh-CN" dirty="0">
                <a:solidFill>
                  <a:srgbClr val="FF0000"/>
                </a:solidFill>
                <a:latin typeface="Times New Roman" pitchFamily="18" charset="0"/>
                <a:ea typeface="宋体" pitchFamily="2" charset="-122"/>
              </a:rPr>
              <a:t>Color</a:t>
            </a:r>
            <a:r>
              <a:rPr lang="en-US" altLang="zh-CN" dirty="0">
                <a:solidFill>
                  <a:srgbClr val="000000"/>
                </a:solidFill>
                <a:latin typeface="Times New Roman" pitchFamily="18" charset="0"/>
                <a:ea typeface="宋体" pitchFamily="2" charset="-122"/>
              </a:rPr>
              <a:t> (package</a:t>
            </a:r>
            <a:r>
              <a:rPr lang="zh-CN" altLang="en-US" dirty="0">
                <a:solidFill>
                  <a:srgbClr val="000000"/>
                </a:solidFill>
                <a:latin typeface="Times New Roman" pitchFamily="18" charset="0"/>
                <a:ea typeface="宋体" pitchFamily="2" charset="-122"/>
              </a:rPr>
              <a:t> </a:t>
            </a:r>
            <a:r>
              <a:rPr lang="en-US" altLang="zh-CN" dirty="0" err="1">
                <a:solidFill>
                  <a:srgbClr val="000000"/>
                </a:solidFill>
                <a:latin typeface="Times New Roman" pitchFamily="18" charset="0"/>
                <a:ea typeface="宋体" pitchFamily="2" charset="-122"/>
              </a:rPr>
              <a:t>javafx.scene.paint</a:t>
            </a:r>
            <a:r>
              <a:rPr lang="en-US" altLang="zh-CN" dirty="0">
                <a:solidFill>
                  <a:srgbClr val="000000"/>
                </a:solidFill>
                <a:latin typeface="Times New Roman" pitchFamily="18" charset="0"/>
                <a:ea typeface="宋体" pitchFamily="2" charset="-122"/>
              </a:rPr>
              <a:t>)</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represents colors using their</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RGB values.</a:t>
            </a:r>
            <a:r>
              <a:rPr lang="zh-CN" altLang="zh-CN" dirty="0">
                <a:solidFill>
                  <a:srgbClr val="000000"/>
                </a:solidFill>
                <a:latin typeface="Times New Roman" pitchFamily="18" charset="0"/>
                <a:ea typeface="宋体" pitchFamily="2" charset="-122"/>
              </a:rPr>
              <a:t> </a:t>
            </a:r>
            <a:endParaRPr lang="en-US" altLang="zh-CN" dirty="0">
              <a:solidFill>
                <a:srgbClr val="000000"/>
              </a:solidFill>
              <a:latin typeface="Times New Roman" pitchFamily="18" charset="0"/>
              <a:ea typeface="宋体" pitchFamily="2" charset="-122"/>
            </a:endParaRPr>
          </a:p>
          <a:p>
            <a:r>
              <a:rPr lang="en-US" altLang="zh-CN" dirty="0">
                <a:solidFill>
                  <a:srgbClr val="000000"/>
                </a:solidFill>
                <a:latin typeface="Times New Roman" pitchFamily="18" charset="0"/>
                <a:ea typeface="宋体" pitchFamily="2" charset="-122"/>
              </a:rPr>
              <a:t>class Color contains</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dozens of predefined static Color objects that each</a:t>
            </a:r>
            <a:r>
              <a:rPr lang="zh-CN" altLang="en-US"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can be accessed via the class name and a dot (.), as in</a:t>
            </a:r>
            <a:r>
              <a:rPr lang="zh-CN" altLang="en-US" dirty="0">
                <a:solidFill>
                  <a:srgbClr val="000000"/>
                </a:solidFill>
                <a:latin typeface="Times New Roman" pitchFamily="18" charset="0"/>
                <a:ea typeface="宋体" pitchFamily="2" charset="-122"/>
              </a:rPr>
              <a:t> </a:t>
            </a:r>
            <a:r>
              <a:rPr lang="en-US" altLang="zh-CN" dirty="0" err="1">
                <a:solidFill>
                  <a:srgbClr val="FF0000"/>
                </a:solidFill>
                <a:latin typeface="Times New Roman" pitchFamily="18" charset="0"/>
                <a:ea typeface="宋体" pitchFamily="2" charset="-122"/>
              </a:rPr>
              <a:t>Color.RED</a:t>
            </a:r>
            <a:r>
              <a:rPr lang="en-US" altLang="zh-CN"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6.13  </a:t>
            </a:r>
            <a:r>
              <a:rPr lang="en-US" dirty="0">
                <a:solidFill>
                  <a:srgbClr val="3380E6"/>
                </a:solidFill>
                <a:latin typeface="Arial"/>
              </a:rPr>
              <a:t>(Optional) GUI and Graphics Case Study: Colors and Filled Shapes (Cont.)</a:t>
            </a:r>
          </a:p>
        </p:txBody>
      </p:sp>
      <p:pic>
        <p:nvPicPr>
          <p:cNvPr id="3" name="图片 2">
            <a:extLst>
              <a:ext uri="{FF2B5EF4-FFF2-40B4-BE49-F238E27FC236}">
                <a16:creationId xmlns:a16="http://schemas.microsoft.com/office/drawing/2014/main" id="{135D8A7F-6E0F-7F48-9B9B-DE903A07CFDF}"/>
              </a:ext>
            </a:extLst>
          </p:cNvPr>
          <p:cNvPicPr>
            <a:picLocks noChangeAspect="1"/>
          </p:cNvPicPr>
          <p:nvPr/>
        </p:nvPicPr>
        <p:blipFill>
          <a:blip r:embed="rId3"/>
          <a:stretch>
            <a:fillRect/>
          </a:stretch>
        </p:blipFill>
        <p:spPr>
          <a:xfrm>
            <a:off x="2590800" y="1481138"/>
            <a:ext cx="4254500" cy="5118100"/>
          </a:xfrm>
          <a:prstGeom prst="rect">
            <a:avLst/>
          </a:prstGeom>
        </p:spPr>
      </p:pic>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FA9325-9B49-4443-B58A-AE6DFD8F61C2}"/>
              </a:ext>
            </a:extLst>
          </p:cNvPr>
          <p:cNvPicPr>
            <a:picLocks noChangeAspect="1"/>
          </p:cNvPicPr>
          <p:nvPr/>
        </p:nvPicPr>
        <p:blipFill>
          <a:blip r:embed="rId2"/>
          <a:stretch>
            <a:fillRect/>
          </a:stretch>
        </p:blipFill>
        <p:spPr>
          <a:xfrm>
            <a:off x="457200" y="609600"/>
            <a:ext cx="7764109" cy="5257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8AFDF03-5C21-DF49-9EAD-AA897DD28F4F}"/>
              </a:ext>
            </a:extLst>
          </p:cNvPr>
          <p:cNvSpPr>
            <a:spLocks noGrp="1"/>
          </p:cNvSpPr>
          <p:nvPr>
            <p:ph type="ftr" sz="quarter" idx="11"/>
          </p:nvPr>
        </p:nvSpPr>
        <p:spPr/>
        <p:txBody>
          <a:bodyPr/>
          <a:lstStyle/>
          <a:p>
            <a:pPr>
              <a:defRPr/>
            </a:pPr>
            <a:endParaRPr lang="en-US" dirty="0"/>
          </a:p>
        </p:txBody>
      </p:sp>
      <p:pic>
        <p:nvPicPr>
          <p:cNvPr id="3" name="图片 2">
            <a:extLst>
              <a:ext uri="{FF2B5EF4-FFF2-40B4-BE49-F238E27FC236}">
                <a16:creationId xmlns:a16="http://schemas.microsoft.com/office/drawing/2014/main" id="{CDA10E99-C380-0E40-9EEC-8F85FDD5D657}"/>
              </a:ext>
            </a:extLst>
          </p:cNvPr>
          <p:cNvPicPr>
            <a:picLocks noChangeAspect="1"/>
          </p:cNvPicPr>
          <p:nvPr/>
        </p:nvPicPr>
        <p:blipFill>
          <a:blip r:embed="rId2"/>
          <a:stretch>
            <a:fillRect/>
          </a:stretch>
        </p:blipFill>
        <p:spPr>
          <a:xfrm>
            <a:off x="361950" y="139171"/>
            <a:ext cx="7661650" cy="6634692"/>
          </a:xfrm>
          <a:prstGeom prst="rect">
            <a:avLst/>
          </a:prstGeom>
        </p:spPr>
      </p:pic>
    </p:spTree>
    <p:extLst>
      <p:ext uri="{BB962C8B-B14F-4D97-AF65-F5344CB8AC3E}">
        <p14:creationId xmlns:p14="http://schemas.microsoft.com/office/powerpoint/2010/main" val="84434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h06imageslides_Page_05.png"/>
          <p:cNvPicPr>
            <a:picLocks noGrp="1" noChangeAspect="1"/>
          </p:cNvPicPr>
          <p:nvPr isPhoto="1"/>
        </p:nvPicPr>
        <p:blipFill>
          <a:blip r:embed="rId3">
            <a:extLst>
              <a:ext uri="{28A0092B-C50C-407E-A947-70E740481C1C}">
                <a14:useLocalDpi xmlns:a14="http://schemas.microsoft.com/office/drawing/2010/main" val="0"/>
              </a:ext>
            </a:extLst>
          </a:blip>
          <a:srcRect r="21667" b="71947"/>
          <a:stretch>
            <a:fillRect/>
          </a:stretch>
        </p:blipFill>
        <p:spPr bwMode="auto">
          <a:xfrm>
            <a:off x="0" y="652463"/>
            <a:ext cx="926623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6.13  </a:t>
            </a:r>
            <a:r>
              <a:rPr lang="en-US" dirty="0">
                <a:solidFill>
                  <a:srgbClr val="3380E6"/>
                </a:solidFill>
                <a:latin typeface="Arial"/>
              </a:rPr>
              <a:t>(Optional) GUI and Graphics Case Study: Colors and Filled Shapes</a:t>
            </a:r>
            <a:r>
              <a:rPr lang="en-US" altLang="zh-CN" dirty="0">
                <a:solidFill>
                  <a:srgbClr val="3380E6"/>
                </a:solidFill>
                <a:latin typeface="Arial"/>
              </a:rPr>
              <a:t>(Cont.)</a:t>
            </a:r>
            <a:endParaRPr lang="en-US" dirty="0">
              <a:solidFill>
                <a:srgbClr val="3380E6"/>
              </a:solidFill>
              <a:latin typeface="Arial"/>
            </a:endParaRPr>
          </a:p>
        </p:txBody>
      </p:sp>
      <p:sp>
        <p:nvSpPr>
          <p:cNvPr id="93187" name="Text Placeholder 2"/>
          <p:cNvSpPr>
            <a:spLocks noGrp="1"/>
          </p:cNvSpPr>
          <p:nvPr>
            <p:ph type="body" idx="1"/>
          </p:nvPr>
        </p:nvSpPr>
        <p:spPr/>
        <p:txBody>
          <a:bodyPr/>
          <a:lstStyle/>
          <a:p>
            <a:pPr eaLnBrk="1" hangingPunct="1">
              <a:lnSpc>
                <a:spcPct val="90000"/>
              </a:lnSpc>
            </a:pP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Method</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宋体" pitchFamily="2" charset="-122"/>
                <a:cs typeface="Times New Roman" panose="02020603050405020304" pitchFamily="18" charset="0"/>
              </a:rPr>
              <a:t>fillOval</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draws</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a</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circle.</a:t>
            </a:r>
          </a:p>
          <a:p>
            <a:pPr eaLnBrk="1" hangingPunct="1">
              <a:lnSpc>
                <a:spcPct val="90000"/>
              </a:lnSpc>
            </a:pPr>
            <a:r>
              <a:rPr lang="en-US" altLang="zh-CN" sz="2800" dirty="0" err="1">
                <a:solidFill>
                  <a:srgbClr val="000000"/>
                </a:solidFill>
                <a:latin typeface="Times New Roman" panose="02020603050405020304" pitchFamily="18" charset="0"/>
                <a:ea typeface="宋体" pitchFamily="2" charset="-122"/>
                <a:cs typeface="Times New Roman" panose="02020603050405020304" pitchFamily="18" charset="0"/>
              </a:rPr>
              <a:t>Mehtod</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宋体" pitchFamily="2" charset="-122"/>
                <a:cs typeface="Times New Roman" panose="02020603050405020304" pitchFamily="18" charset="0"/>
              </a:rPr>
              <a:t>setStroke</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changes</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the</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stroke</a:t>
            </a:r>
            <a:r>
              <a:rPr lang="zh-CN" altLang="en-US" sz="28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宋体" pitchFamily="2" charset="-122"/>
                <a:cs typeface="Times New Roman" panose="02020603050405020304" pitchFamily="18" charset="0"/>
              </a:rPr>
              <a:t>color.</a:t>
            </a:r>
          </a:p>
        </p:txBody>
      </p:sp>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48951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h06imageslides_Page_09.png"/>
          <p:cNvPicPr>
            <a:picLocks noGrp="1" noChangeAspect="1"/>
          </p:cNvPicPr>
          <p:nvPr isPhoto="1"/>
        </p:nvPicPr>
        <p:blipFill>
          <a:blip r:embed="rId2">
            <a:extLst>
              <a:ext uri="{28A0092B-C50C-407E-A947-70E740481C1C}">
                <a14:useLocalDpi xmlns:a14="http://schemas.microsoft.com/office/drawing/2010/main" val="0"/>
              </a:ext>
            </a:extLst>
          </a:blip>
          <a:srcRect r="21667" b="62338"/>
          <a:stretch>
            <a:fillRect/>
          </a:stretch>
        </p:blipFill>
        <p:spPr bwMode="auto">
          <a:xfrm>
            <a:off x="0" y="652463"/>
            <a:ext cx="8990013"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6.2  </a:t>
            </a:r>
            <a:r>
              <a:rPr lang="en-US">
                <a:solidFill>
                  <a:srgbClr val="3380E6"/>
                </a:solidFill>
                <a:latin typeface="Arial"/>
              </a:rPr>
              <a:t>Program Modules in Java (Cont.)</a:t>
            </a:r>
          </a:p>
        </p:txBody>
      </p:sp>
      <p:sp>
        <p:nvSpPr>
          <p:cNvPr id="19459"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Hierarchical form of management (Fig. 6.1). </a:t>
            </a:r>
          </a:p>
          <a:p>
            <a:pPr lvl="1" eaLnBrk="1" hangingPunct="1"/>
            <a:r>
              <a:rPr lang="en-US" altLang="zh-CN" dirty="0">
                <a:solidFill>
                  <a:srgbClr val="000000"/>
                </a:solidFill>
                <a:latin typeface="Times New Roman" pitchFamily="18" charset="0"/>
                <a:ea typeface="宋体" pitchFamily="2" charset="-122"/>
              </a:rPr>
              <a:t>A boss (the caller) asks a worker (the called method) to perform a task and report back (return) the results after completing the task. </a:t>
            </a:r>
          </a:p>
          <a:p>
            <a:pPr lvl="1" eaLnBrk="1" hangingPunct="1"/>
            <a:r>
              <a:rPr lang="en-US" altLang="zh-CN" dirty="0">
                <a:solidFill>
                  <a:srgbClr val="000000"/>
                </a:solidFill>
                <a:latin typeface="Times New Roman" pitchFamily="18" charset="0"/>
                <a:ea typeface="宋体" pitchFamily="2" charset="-122"/>
              </a:rPr>
              <a:t>The boss method does not know how the worker method performs its designated tasks. </a:t>
            </a:r>
          </a:p>
          <a:p>
            <a:pPr lvl="1" eaLnBrk="1" hangingPunct="1"/>
            <a:r>
              <a:rPr lang="en-US" altLang="zh-CN" dirty="0">
                <a:solidFill>
                  <a:srgbClr val="000000"/>
                </a:solidFill>
                <a:latin typeface="Times New Roman" pitchFamily="18" charset="0"/>
                <a:ea typeface="宋体" pitchFamily="2" charset="-122"/>
              </a:rPr>
              <a:t>The worker may also call other worker methods, unbeknown to the boss. </a:t>
            </a:r>
          </a:p>
          <a:p>
            <a:pPr eaLnBrk="1" hangingPunct="1"/>
            <a:r>
              <a:rPr lang="en-US" altLang="zh-CN" dirty="0">
                <a:solidFill>
                  <a:srgbClr val="000000"/>
                </a:solidFill>
                <a:latin typeface="Times New Roman" pitchFamily="18" charset="0"/>
                <a:ea typeface="宋体" pitchFamily="2" charset="-122"/>
              </a:rPr>
              <a:t>“Hiding” of implementation details promotes good software engineering.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1312</TotalTime>
  <Words>2599</Words>
  <Application>Microsoft Macintosh PowerPoint</Application>
  <PresentationFormat>全屏显示(4:3)</PresentationFormat>
  <Paragraphs>230</Paragraphs>
  <Slides>70</Slides>
  <Notes>44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70</vt:i4>
      </vt:variant>
    </vt:vector>
  </HeadingPairs>
  <TitlesOfParts>
    <vt:vector size="84" baseType="lpstr">
      <vt:lpstr>黑体</vt:lpstr>
      <vt:lpstr>宋体</vt:lpstr>
      <vt:lpstr>AGaramond</vt:lpstr>
      <vt:lpstr>Goudy Sans Medium</vt:lpstr>
      <vt:lpstr>LucidaSansTypewriter</vt:lpstr>
      <vt:lpstr>Arial</vt:lpstr>
      <vt:lpstr>Calibri</vt:lpstr>
      <vt:lpstr>Lucida Console</vt:lpstr>
      <vt:lpstr>Lucida Sans Unicode</vt:lpstr>
      <vt:lpstr>Times New Roman</vt:lpstr>
      <vt:lpstr>Wingdings</vt:lpstr>
      <vt:lpstr>Wingdings 2</vt:lpstr>
      <vt:lpstr>Wingdings 3</vt:lpstr>
      <vt:lpstr>Concourse</vt:lpstr>
      <vt:lpstr>Chapter 6 Methods: A Deeper Look </vt:lpstr>
      <vt:lpstr>PowerPoint 演示文稿</vt:lpstr>
      <vt:lpstr>6.1  Introduction </vt:lpstr>
      <vt:lpstr>6.2  Program Modules in Java </vt:lpstr>
      <vt:lpstr>6.2  Program Modules in Java (Cont.)</vt:lpstr>
      <vt:lpstr>PowerPoint 演示文稿</vt:lpstr>
      <vt:lpstr>PowerPoint 演示文稿</vt:lpstr>
      <vt:lpstr>PowerPoint 演示文稿</vt:lpstr>
      <vt:lpstr>6.2  Program Modules in Java (Cont.)</vt:lpstr>
      <vt:lpstr>PowerPoint 演示文稿</vt:lpstr>
      <vt:lpstr>6.3  static Methods, static Fields and Class Math </vt:lpstr>
      <vt:lpstr>PowerPoint 演示文稿</vt:lpstr>
      <vt:lpstr>PowerPoint 演示文稿</vt:lpstr>
      <vt:lpstr>PowerPoint 演示文稿</vt:lpstr>
      <vt:lpstr>6.3  static Methods, static Fields and Class Math (Cont.)</vt:lpstr>
      <vt:lpstr>6.3  static Methods, static Fields and Class Math (Cont.)</vt:lpstr>
      <vt:lpstr>6.3  static Methods, static Fields and Class Math (Cont.)</vt:lpstr>
      <vt:lpstr>6.4  Declaring Methods with Multiple Parameters</vt:lpstr>
      <vt:lpstr>PowerPoint 演示文稿</vt:lpstr>
      <vt:lpstr>PowerPoint 演示文稿</vt:lpstr>
      <vt:lpstr>PowerPoint 演示文稿</vt:lpstr>
      <vt:lpstr>PowerPoint 演示文稿</vt:lpstr>
      <vt:lpstr>PowerPoint 演示文稿</vt:lpstr>
      <vt:lpstr>PowerPoint 演示文稿</vt:lpstr>
      <vt:lpstr>6.4  Declaring Methods with Multiple Parameters (Cont.)</vt:lpstr>
      <vt:lpstr>6.4  Declaring Methods with Multiple Parameters (Cont.)</vt:lpstr>
      <vt:lpstr>PowerPoint 演示文稿</vt:lpstr>
      <vt:lpstr>6.5  Notes on Declaring and Using Methods</vt:lpstr>
      <vt:lpstr>6.5  Notes on Declaring and Using Methods (Cont.)</vt:lpstr>
      <vt:lpstr>6.5  Notes on Declaring and Using Methods (Cont.)</vt:lpstr>
      <vt:lpstr>PowerPoint 演示文稿</vt:lpstr>
      <vt:lpstr>PowerPoint 演示文稿</vt:lpstr>
      <vt:lpstr>PowerPoint 演示文稿</vt:lpstr>
      <vt:lpstr>PowerPoint 演示文稿</vt:lpstr>
      <vt:lpstr>6.6  Method-Call Stack and Activation Records</vt:lpstr>
      <vt:lpstr>6.7  Argument Promotion and Casting</vt:lpstr>
      <vt:lpstr>PowerPoint 演示文稿</vt:lpstr>
      <vt:lpstr>6.8  Java API Packages</vt:lpstr>
      <vt:lpstr>PowerPoint 演示文稿</vt:lpstr>
      <vt:lpstr>PowerPoint 演示文稿</vt:lpstr>
      <vt:lpstr>PowerPoint 演示文稿</vt:lpstr>
      <vt:lpstr>6.9  Case Study: Secure Random-Number Generation</vt:lpstr>
      <vt:lpstr>6.9  Case Study: Secure Random-Number Generation(Cont.)</vt:lpstr>
      <vt:lpstr>PowerPoint 演示文稿</vt:lpstr>
      <vt:lpstr>PowerPoint 演示文稿</vt:lpstr>
      <vt:lpstr>6.9.1 Generalized Scaling and Shifting of Random Numbers</vt:lpstr>
      <vt:lpstr>6.10  Case Study: A Game of Chance; Introducing enum Types</vt:lpstr>
      <vt:lpstr>PowerPoint 演示文稿</vt:lpstr>
      <vt:lpstr>PowerPoint 演示文稿</vt:lpstr>
      <vt:lpstr>PowerPoint 演示文稿</vt:lpstr>
      <vt:lpstr>6.10  Case Study: A Game of Chance; Introducing enum Types (Cont.)</vt:lpstr>
      <vt:lpstr>6.10  Case Study: A Game of Chance; Introducing enum Types(Cont.)</vt:lpstr>
      <vt:lpstr>PowerPoint 演示文稿</vt:lpstr>
      <vt:lpstr>PowerPoint 演示文稿</vt:lpstr>
      <vt:lpstr>6.10  Case Study: A Game of Chance; Introducing enum Types(Cont.)</vt:lpstr>
      <vt:lpstr>6.11  Scope of Declarations </vt:lpstr>
      <vt:lpstr>6.11  Scope of Declarations (Cont.)</vt:lpstr>
      <vt:lpstr>PowerPoint 演示文稿</vt:lpstr>
      <vt:lpstr>PowerPoint 演示文稿</vt:lpstr>
      <vt:lpstr>PowerPoint 演示文稿</vt:lpstr>
      <vt:lpstr>PowerPoint 演示文稿</vt:lpstr>
      <vt:lpstr>6.12  Method Overloading</vt:lpstr>
      <vt:lpstr>PowerPoint 演示文稿</vt:lpstr>
      <vt:lpstr>PowerPoint 演示文稿</vt:lpstr>
      <vt:lpstr>6.12  Method Overloading (cont.)</vt:lpstr>
      <vt:lpstr>6.13  (Optional) GUI and Graphics Case Study: Colors and Filled Shapes</vt:lpstr>
      <vt:lpstr>6.13  (Optional) GUI and Graphics Case Study: Colors and Filled Shapes (Cont.)</vt:lpstr>
      <vt:lpstr>PowerPoint 演示文稿</vt:lpstr>
      <vt:lpstr>PowerPoint 演示文稿</vt:lpstr>
      <vt:lpstr>6.13  (Optional) GUI and Graphics Case Study: Colors and Filled Shapes(Cont.)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Methods: A Deeper Look</dc:title>
  <dc:creator>paul</dc:creator>
  <cp:lastModifiedBy>Microsoft Office 用户</cp:lastModifiedBy>
  <cp:revision>74</cp:revision>
  <dcterms:created xsi:type="dcterms:W3CDTF">2009-05-07T19:11:11Z</dcterms:created>
  <dcterms:modified xsi:type="dcterms:W3CDTF">2020-02-19T07:39:38Z</dcterms:modified>
</cp:coreProperties>
</file>